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V>
        </a:tcBdr>
        <a:fill>
          <a:solidFill>
            <a:srgbClr val="FBE9CB"/>
          </a:solidFill>
        </a:fill>
      </a:tcStyle>
    </a:wholeTbl>
    <a:band2H>
      <a:tcTxStyle/>
      <a:tcStyle>
        <a:tcBdr/>
        <a:fill>
          <a:solidFill>
            <a:srgbClr val="FDF4E7"/>
          </a:solidFill>
        </a:fill>
      </a:tcStyle>
    </a:band2H>
    <a:firstCol>
      <a:tcTxStyle b="on" i="off">
        <a:fontRef idx="minor">
          <a:schemeClr val="accent6">
            <a:lumOff val="8235"/>
          </a:schemeClr>
        </a:fontRef>
        <a:schemeClr val="accent6">
          <a:lumOff val="8235"/>
        </a:schemeClr>
      </a:tcTxStyle>
      <a:tcStyle>
        <a:tcBdr>
          <a:lef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6">
            <a:lumOff val="8235"/>
          </a:schemeClr>
        </a:fontRef>
        <a:schemeClr val="accent6">
          <a:lumOff val="8235"/>
        </a:schemeClr>
      </a:tcTxStyle>
      <a:tcStyle>
        <a:tcBdr>
          <a:lef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6">
            <a:lumOff val="8235"/>
          </a:schemeClr>
        </a:fontRef>
        <a:schemeClr val="accent6">
          <a:lumOff val="8235"/>
        </a:schemeClr>
      </a:tcTxStyle>
      <a:tcStyle>
        <a:tcBdr>
          <a:lef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V>
        </a:tcBdr>
        <a:fill>
          <a:solidFill>
            <a:srgbClr val="FCF1DA"/>
          </a:solidFill>
        </a:fill>
      </a:tcStyle>
    </a:wholeTbl>
    <a:band2H>
      <a:tcTxStyle/>
      <a:tcStyle>
        <a:tcBdr/>
        <a:fill>
          <a:solidFill>
            <a:srgbClr val="FDF8ED"/>
          </a:solidFill>
        </a:fill>
      </a:tcStyle>
    </a:band2H>
    <a:firstCol>
      <a:tcTxStyle b="on" i="off">
        <a:fontRef idx="minor">
          <a:schemeClr val="accent6">
            <a:lumOff val="8235"/>
          </a:schemeClr>
        </a:fontRef>
        <a:schemeClr val="accent6">
          <a:lumOff val="8235"/>
        </a:schemeClr>
      </a:tcTxStyle>
      <a:tcStyle>
        <a:tcBdr>
          <a:lef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6">
            <a:lumOff val="8235"/>
          </a:schemeClr>
        </a:fontRef>
        <a:schemeClr val="accent6">
          <a:lumOff val="8235"/>
        </a:schemeClr>
      </a:tcTxStyle>
      <a:tcStyle>
        <a:tcBdr>
          <a:lef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6">
            <a:lumOff val="8235"/>
          </a:schemeClr>
        </a:fontRef>
        <a:schemeClr val="accent6">
          <a:lumOff val="8235"/>
        </a:schemeClr>
      </a:tcTxStyle>
      <a:tcStyle>
        <a:tcBdr>
          <a:lef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5293"/>
            </a:schemeClr>
          </a:solidFill>
        </a:fill>
      </a:tcStyle>
    </a:wholeTbl>
    <a:band2H>
      <a:tcTxStyle/>
      <a:tcStyle>
        <a:tcBdr/>
        <a:fill>
          <a:solidFill>
            <a:srgbClr val="FBFBFB"/>
          </a:solidFill>
        </a:fill>
      </a:tcStyle>
    </a:band2H>
    <a:firstCol>
      <a:tcTxStyle b="on" i="off">
        <a:fontRef idx="minor">
          <a:schemeClr val="accent6">
            <a:lumOff val="8235"/>
          </a:schemeClr>
        </a:fontRef>
        <a:schemeClr val="accent6">
          <a:lumOff val="8235"/>
        </a:schemeClr>
      </a:tcTxStyle>
      <a:tcStyle>
        <a:tcBdr>
          <a:lef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6">
            <a:lumOff val="8235"/>
          </a:schemeClr>
        </a:fontRef>
        <a:schemeClr val="accent6">
          <a:lumOff val="8235"/>
        </a:schemeClr>
      </a:tcTxStyle>
      <a:tcStyle>
        <a:tcBdr>
          <a:lef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6">
            <a:lumOff val="8235"/>
          </a:schemeClr>
        </a:fontRef>
        <a:schemeClr val="accent6">
          <a:lumOff val="8235"/>
        </a:schemeClr>
      </a:tcTxStyle>
      <a:tcStyle>
        <a:tcBdr>
          <a:lef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6">
              <a:lumOff val="8235"/>
            </a:schemeClr>
          </a:solidFill>
        </a:fill>
      </a:tcStyle>
    </a:band2H>
    <a:firstCol>
      <a:tcTxStyle b="on" i="off">
        <a:fontRef idx="minor">
          <a:schemeClr val="accent6">
            <a:lumOff val="8235"/>
          </a:schemeClr>
        </a:fontRef>
        <a:schemeClr val="accent6">
          <a:lumOff val="823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lumOff val="8235"/>
            </a:schemeClr>
          </a:solidFill>
        </a:fill>
      </a:tcStyle>
    </a:lastRow>
    <a:firstRow>
      <a:tcTxStyle b="on" i="off">
        <a:fontRef idx="minor">
          <a:schemeClr val="accent6">
            <a:lumOff val="8235"/>
          </a:schemeClr>
        </a:fontRef>
        <a:schemeClr val="accent6">
          <a:lumOff val="823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chemeClr val="accent6">
            <a:lumOff val="8235"/>
          </a:schemeClr>
        </a:fontRef>
        <a:schemeClr val="accent6">
          <a:lumOff val="8235"/>
        </a:schemeClr>
      </a:tcTxStyle>
      <a:tcStyle>
        <a:tcBdr>
          <a:lef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chemeClr val="accent6">
            <a:lumOff val="8235"/>
          </a:schemeClr>
        </a:fontRef>
        <a:schemeClr val="accent6">
          <a:lumOff val="8235"/>
        </a:schemeClr>
      </a:tcTxStyle>
      <a:tcStyle>
        <a:tcBdr>
          <a:lef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chemeClr val="accent6">
            <a:lumOff val="8235"/>
          </a:schemeClr>
        </a:fontRef>
        <a:schemeClr val="accent6">
          <a:lumOff val="8235"/>
        </a:schemeClr>
      </a:tcTxStyle>
      <a:tcStyle>
        <a:tcBdr>
          <a:lef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8235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6">
              <a:lumOff val="8235"/>
            </a:scheme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bg>
      <p:bgPr>
        <a:solidFill>
          <a:schemeClr val="accent6">
            <a:lumOff val="823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1" name="Rectangle 3"/>
          <p:cNvSpPr/>
          <p:nvPr/>
        </p:nvSpPr>
        <p:spPr>
          <a:xfrm>
            <a:off x="839787" y="836612"/>
            <a:ext cx="7793226" cy="5184776"/>
          </a:xfrm>
          <a:prstGeom prst="rect">
            <a:avLst/>
          </a:prstGeom>
          <a:solidFill>
            <a:schemeClr val="accent6">
              <a:lumOff val="8235"/>
            </a:schemeClr>
          </a:solidFill>
          <a:ln w="12700">
            <a:solidFill>
              <a:srgbClr val="B28E1B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8235"/>
                  </a:schemeClr>
                </a:solidFill>
              </a:defRPr>
            </a:pPr>
            <a:endParaRPr/>
          </a:p>
        </p:txBody>
      </p:sp>
      <p:pic>
        <p:nvPicPr>
          <p:cNvPr id="42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010" y="4826096"/>
            <a:ext cx="478820" cy="740576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"/>
          <p:cNvSpPr>
            <a:spLocks noGrp="1"/>
          </p:cNvSpPr>
          <p:nvPr>
            <p:ph type="pic" idx="13"/>
          </p:nvPr>
        </p:nvSpPr>
        <p:spPr>
          <a:xfrm>
            <a:off x="4583114" y="836612"/>
            <a:ext cx="6769101" cy="51847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83114" y="836612"/>
            <a:ext cx="3241675" cy="243998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126414" y="836612"/>
            <a:ext cx="3241675" cy="243998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83114" y="3567112"/>
            <a:ext cx="3241675" cy="243998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26414" y="3567112"/>
            <a:ext cx="3241675" cy="243998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83112" y="836612"/>
            <a:ext cx="6769101" cy="243998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83114" y="3567112"/>
            <a:ext cx="3241675" cy="243998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126414" y="3567112"/>
            <a:ext cx="3241675" cy="243998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4583114" y="836612"/>
            <a:ext cx="3241675" cy="517048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126414" y="3567112"/>
            <a:ext cx="3241675" cy="243998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126414" y="849312"/>
            <a:ext cx="3241675" cy="243998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buBlip>
                <a:blip r:embed="rId11"/>
              </a:buBlip>
            </a:lvl1pPr>
            <a:lvl2pPr>
              <a:buBlip>
                <a:blip r:embed="rId11"/>
              </a:buBlip>
            </a:lvl2pPr>
            <a:lvl3pPr>
              <a:buBlip>
                <a:blip r:embed="rId11"/>
              </a:buBlip>
            </a:lvl3pPr>
            <a:lvl4pPr>
              <a:buBlip>
                <a:blip r:embed="rId11"/>
              </a:buBlip>
            </a:lvl4pPr>
            <a:lvl5pPr>
              <a:buBlip>
                <a:blip r:embed="rId11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Blip>
          <a:blip r:embed="rId11"/>
        </a:buBlip>
        <a:tabLst/>
        <a:defRPr sz="28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Blip>
          <a:blip r:embed="rId11"/>
        </a:buBlip>
        <a:tabLst/>
        <a:defRPr sz="28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Blip>
          <a:blip r:embed="rId11"/>
        </a:buBlip>
        <a:tabLst/>
        <a:defRPr sz="28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3pPr>
      <a:lvl4pPr marL="1771650" marR="0" indent="-4000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Blip>
          <a:blip r:embed="rId11"/>
        </a:buBlip>
        <a:tabLst/>
        <a:defRPr sz="28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4pPr>
      <a:lvl5pPr marL="23622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Blip>
          <a:blip r:embed="rId11"/>
        </a:buBlip>
        <a:tabLst/>
        <a:defRPr sz="28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5pPr>
      <a:lvl6pPr marL="0" marR="0" indent="2286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vliashenko@epo.org.u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1"/>
          <p:cNvSpPr txBox="1"/>
          <p:nvPr/>
        </p:nvSpPr>
        <p:spPr>
          <a:xfrm>
            <a:off x="770661" y="1425159"/>
            <a:ext cx="6246155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defTabSz="886968">
              <a:lnSpc>
                <a:spcPct val="90000"/>
              </a:lnSpc>
              <a:defRPr sz="5335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UKRAINE'S EXPORT POTENTIAL </a:t>
            </a:r>
          </a:p>
        </p:txBody>
      </p:sp>
      <p:sp>
        <p:nvSpPr>
          <p:cNvPr id="92" name="Subtitle 2"/>
          <p:cNvSpPr txBox="1"/>
          <p:nvPr/>
        </p:nvSpPr>
        <p:spPr>
          <a:xfrm>
            <a:off x="806758" y="3884950"/>
            <a:ext cx="4740800" cy="948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10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State Institution «Export Promotion</a:t>
            </a:r>
            <a:br/>
            <a:r>
              <a:t>Office of Ukraine»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 Placeholder 2"/>
          <p:cNvSpPr txBox="1"/>
          <p:nvPr/>
        </p:nvSpPr>
        <p:spPr>
          <a:xfrm>
            <a:off x="4550392" y="769935"/>
            <a:ext cx="3435987" cy="565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1600"/>
              </a:spcBef>
              <a:buSzPct val="100000"/>
              <a:buBlip>
                <a:blip r:embed="rId2"/>
              </a:buBlip>
              <a:defRPr sz="1700" b="1">
                <a:latin typeface="Montserrat"/>
                <a:ea typeface="Montserrat"/>
                <a:cs typeface="Montserrat"/>
                <a:sym typeface="Montserrat"/>
              </a:defRPr>
            </a:pPr>
            <a:r>
              <a:t>33.000</a:t>
            </a:r>
            <a:r>
              <a:rPr b="0">
                <a:latin typeface="Montserrat Light"/>
                <a:ea typeface="Montserrat Light"/>
                <a:cs typeface="Montserrat Light"/>
                <a:sym typeface="Montserrat Light"/>
              </a:rPr>
              <a:t> Ukrainians are involved in manufacturing</a:t>
            </a:r>
            <a:br>
              <a:rPr b="0"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b="0">
                <a:latin typeface="Montserrat Light"/>
                <a:ea typeface="Montserrat Light"/>
                <a:cs typeface="Montserrat Light"/>
                <a:sym typeface="Montserrat Light"/>
              </a:rPr>
              <a:t>of electric and electronic equipment for vehicles</a:t>
            </a:r>
            <a:endParaRPr sz="2800"/>
          </a:p>
          <a:p>
            <a:pPr marL="228600" indent="-228600">
              <a:spcBef>
                <a:spcPts val="1600"/>
              </a:spcBef>
              <a:buSzPct val="100000"/>
              <a:buBlip>
                <a:blip r:embed="rId2"/>
              </a:buBlip>
              <a:defRPr sz="1700" b="1">
                <a:latin typeface="Montserrat"/>
                <a:ea typeface="Montserrat"/>
                <a:cs typeface="Montserrat"/>
                <a:sym typeface="Montserrat"/>
              </a:defRPr>
            </a:pPr>
            <a:r>
              <a:t>443 000 km </a:t>
            </a:r>
            <a:r>
              <a:rPr b="0">
                <a:latin typeface="Montserrat Light"/>
                <a:ea typeface="Montserrat Light"/>
                <a:cs typeface="Montserrat Light"/>
                <a:sym typeface="Montserrat Light"/>
              </a:rPr>
              <a:t>of road network – 19 European road routs</a:t>
            </a:r>
            <a:endParaRPr sz="2800"/>
          </a:p>
          <a:p>
            <a:pPr marL="228600" indent="-228600">
              <a:spcBef>
                <a:spcPts val="1600"/>
              </a:spcBef>
              <a:buSzPct val="100000"/>
              <a:buBlip>
                <a:blip r:embed="rId2"/>
              </a:buBlip>
              <a:defRPr sz="1700" b="1" spc="-30">
                <a:latin typeface="Montserrat"/>
                <a:ea typeface="Montserrat"/>
                <a:cs typeface="Montserrat"/>
                <a:sym typeface="Montserrat"/>
              </a:defRPr>
            </a:pPr>
            <a:r>
              <a:t>20 900 km </a:t>
            </a:r>
            <a:r>
              <a:rPr b="0">
                <a:latin typeface="Montserrat Light"/>
                <a:ea typeface="Montserrat Light"/>
                <a:cs typeface="Montserrat Light"/>
                <a:sym typeface="Montserrat Light"/>
              </a:rPr>
              <a:t>operational range </a:t>
            </a:r>
            <a:r>
              <a:rPr b="0" spc="0">
                <a:latin typeface="Montserrat Light"/>
                <a:ea typeface="Montserrat Light"/>
                <a:cs typeface="Montserrat Light"/>
                <a:sym typeface="Montserrat Light"/>
              </a:rPr>
              <a:t>of railways – 3 international railway corridors, 13 sea ports, 20 airports – in order to carrier the products all over the globe</a:t>
            </a:r>
            <a:endParaRPr sz="2800" spc="-49"/>
          </a:p>
          <a:p>
            <a:pPr marL="228600" indent="-228600">
              <a:spcBef>
                <a:spcPts val="16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Ukrainian Antonov Airlines operates the unique</a:t>
            </a:r>
            <a:br/>
            <a:r>
              <a:t>AN-225 Mriya – the world’s heaviest aircraft with </a:t>
            </a:r>
            <a:r>
              <a:rPr b="1">
                <a:latin typeface="Montserrat"/>
                <a:ea typeface="Montserrat"/>
                <a:cs typeface="Montserrat"/>
                <a:sym typeface="Montserrat"/>
              </a:rPr>
              <a:t>250,000 kg </a:t>
            </a:r>
            <a:r>
              <a:t>(551155 lbs) Maximum Payload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Text Placeholder 2"/>
          <p:cNvSpPr txBox="1"/>
          <p:nvPr/>
        </p:nvSpPr>
        <p:spPr>
          <a:xfrm>
            <a:off x="8177833" y="769934"/>
            <a:ext cx="3228677" cy="385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1600"/>
              </a:spcBef>
              <a:buSzPct val="100000"/>
              <a:buBlip>
                <a:blip r:embed="rId2"/>
              </a:buBlip>
              <a:defRPr sz="1700" b="1">
                <a:latin typeface="Montserrat"/>
                <a:ea typeface="Montserrat"/>
                <a:cs typeface="Montserrat"/>
                <a:sym typeface="Montserrat"/>
              </a:defRPr>
            </a:pPr>
            <a:r>
              <a:t>Wide range of different manufacturing subsectors: </a:t>
            </a:r>
            <a:r>
              <a:rPr b="0">
                <a:latin typeface="Montserrat Light"/>
                <a:ea typeface="Montserrat Light"/>
                <a:cs typeface="Montserrat Light"/>
                <a:sym typeface="Montserrat Light"/>
              </a:rPr>
              <a:t>metallurgy, heavy machinery, automotive, railcar manufacturing, shipbuilding, aerospace&amp;aviation etc.</a:t>
            </a:r>
            <a:endParaRPr sz="2800"/>
          </a:p>
          <a:p>
            <a:pPr marL="228600" indent="-228600">
              <a:spcBef>
                <a:spcPts val="16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Since 2015, </a:t>
            </a:r>
            <a:r>
              <a:rPr b="1">
                <a:latin typeface="Montserrat"/>
                <a:ea typeface="Montserrat"/>
                <a:cs typeface="Montserrat"/>
                <a:sym typeface="Montserrat"/>
              </a:rPr>
              <a:t>13 plants </a:t>
            </a:r>
            <a:r>
              <a:t>producing automotive parts have been opened in Ukraine with the foreign investment involved (mainly plants by German and Japan): Bader, Leoni, Kromberg&amp;Schubert, Flex, Fujikura etc.</a:t>
            </a:r>
          </a:p>
        </p:txBody>
      </p:sp>
      <p:sp>
        <p:nvSpPr>
          <p:cNvPr id="207" name="Text Placeholder 2"/>
          <p:cNvSpPr txBox="1"/>
          <p:nvPr/>
        </p:nvSpPr>
        <p:spPr>
          <a:xfrm>
            <a:off x="1498197" y="5455707"/>
            <a:ext cx="2245113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Ukraine’s export potential</a:t>
            </a:r>
          </a:p>
        </p:txBody>
      </p:sp>
      <p:sp>
        <p:nvSpPr>
          <p:cNvPr id="208" name="Text Placeholder 2"/>
          <p:cNvSpPr txBox="1"/>
          <p:nvPr/>
        </p:nvSpPr>
        <p:spPr>
          <a:xfrm>
            <a:off x="778451" y="735012"/>
            <a:ext cx="3473191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Mechanical engineering/</a:t>
            </a:r>
            <a:br/>
            <a:r>
              <a:t>machinery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 Placeholder 2"/>
          <p:cNvSpPr txBox="1"/>
          <p:nvPr/>
        </p:nvSpPr>
        <p:spPr>
          <a:xfrm>
            <a:off x="5528955" y="798512"/>
            <a:ext cx="2197732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Railway</a:t>
            </a:r>
            <a:br/>
            <a:r>
              <a:t>machine-building</a:t>
            </a:r>
          </a:p>
        </p:txBody>
      </p:sp>
      <p:sp>
        <p:nvSpPr>
          <p:cNvPr id="211" name="Text Placeholder 2"/>
          <p:cNvSpPr txBox="1"/>
          <p:nvPr/>
        </p:nvSpPr>
        <p:spPr>
          <a:xfrm>
            <a:off x="5528955" y="2635324"/>
            <a:ext cx="2397100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Automotive components</a:t>
            </a:r>
          </a:p>
        </p:txBody>
      </p:sp>
      <p:sp>
        <p:nvSpPr>
          <p:cNvPr id="212" name="Text Placeholder 2"/>
          <p:cNvSpPr txBox="1"/>
          <p:nvPr/>
        </p:nvSpPr>
        <p:spPr>
          <a:xfrm>
            <a:off x="8979763" y="1716186"/>
            <a:ext cx="2661693" cy="197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Heavy</a:t>
            </a:r>
            <a:br/>
            <a:r>
              <a:t>machine-building: 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600"/>
              </a:spcBef>
              <a:buSzPct val="100000"/>
              <a:buBlip>
                <a:blip r:embed="rId2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metallurgy machinery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mining machinery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oil and gas, chemical machinery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engines and turbines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Nuclear reactors, boilers</a:t>
            </a:r>
          </a:p>
        </p:txBody>
      </p:sp>
      <p:sp>
        <p:nvSpPr>
          <p:cNvPr id="213" name="Text Placeholder 2"/>
          <p:cNvSpPr txBox="1"/>
          <p:nvPr/>
        </p:nvSpPr>
        <p:spPr>
          <a:xfrm>
            <a:off x="5528955" y="1738607"/>
            <a:ext cx="2040566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Ship-</a:t>
            </a:r>
            <a:br/>
            <a:r>
              <a:t>building</a:t>
            </a:r>
          </a:p>
        </p:txBody>
      </p:sp>
      <p:sp>
        <p:nvSpPr>
          <p:cNvPr id="214" name="Text Placeholder 2"/>
          <p:cNvSpPr txBox="1"/>
          <p:nvPr/>
        </p:nvSpPr>
        <p:spPr>
          <a:xfrm>
            <a:off x="778452" y="735012"/>
            <a:ext cx="2964858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Machinery Export Opportunities</a:t>
            </a:r>
          </a:p>
        </p:txBody>
      </p:sp>
      <p:sp>
        <p:nvSpPr>
          <p:cNvPr id="215" name="Text Placeholder 2"/>
          <p:cNvSpPr txBox="1"/>
          <p:nvPr/>
        </p:nvSpPr>
        <p:spPr>
          <a:xfrm>
            <a:off x="1498197" y="5455707"/>
            <a:ext cx="2245113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Ukraine’s export potential</a:t>
            </a:r>
          </a:p>
        </p:txBody>
      </p:sp>
      <p:sp>
        <p:nvSpPr>
          <p:cNvPr id="216" name="Text Placeholder 2"/>
          <p:cNvSpPr txBox="1"/>
          <p:nvPr/>
        </p:nvSpPr>
        <p:spPr>
          <a:xfrm>
            <a:off x="5528955" y="3595792"/>
            <a:ext cx="2397100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Electronic and communication equipment</a:t>
            </a:r>
          </a:p>
        </p:txBody>
      </p:sp>
      <p:sp>
        <p:nvSpPr>
          <p:cNvPr id="217" name="Text Placeholder 2"/>
          <p:cNvSpPr txBox="1"/>
          <p:nvPr/>
        </p:nvSpPr>
        <p:spPr>
          <a:xfrm>
            <a:off x="5528955" y="4747495"/>
            <a:ext cx="2397100" cy="110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Unmanned Aerial Vehicles (UAVs)</a:t>
            </a:r>
            <a:br/>
            <a:r>
              <a:t>and autonomous vehicles</a:t>
            </a:r>
          </a:p>
        </p:txBody>
      </p:sp>
      <p:sp>
        <p:nvSpPr>
          <p:cNvPr id="218" name="Text Placeholder 2"/>
          <p:cNvSpPr txBox="1"/>
          <p:nvPr/>
        </p:nvSpPr>
        <p:spPr>
          <a:xfrm>
            <a:off x="8979763" y="798512"/>
            <a:ext cx="2397100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Machine-building</a:t>
            </a:r>
            <a:br/>
            <a:r>
              <a:t>for agriculture</a:t>
            </a:r>
          </a:p>
        </p:txBody>
      </p:sp>
      <p:sp>
        <p:nvSpPr>
          <p:cNvPr id="219" name="Text Placeholder 2"/>
          <p:cNvSpPr txBox="1"/>
          <p:nvPr/>
        </p:nvSpPr>
        <p:spPr>
          <a:xfrm>
            <a:off x="8979763" y="3987253"/>
            <a:ext cx="2661693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Metalworking production: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600"/>
              </a:spcBef>
              <a:buSzPct val="100000"/>
              <a:buBlip>
                <a:blip r:embed="rId2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Processing of metals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Development</a:t>
            </a:r>
            <a:br/>
            <a:r>
              <a:t>of metal products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New technologies</a:t>
            </a:r>
            <a:br/>
            <a:r>
              <a:t>(laser cutting)</a:t>
            </a:r>
          </a:p>
        </p:txBody>
      </p:sp>
      <p:pic>
        <p:nvPicPr>
          <p:cNvPr id="220" name="Picture 31" descr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906" y="778634"/>
            <a:ext cx="657670" cy="657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icture 35" descr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074" y="3945087"/>
            <a:ext cx="657670" cy="657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icture 37" descr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144" y="1638529"/>
            <a:ext cx="723437" cy="723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43" descr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6906" y="3702572"/>
            <a:ext cx="666001" cy="66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icture 13" descr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7053" y="4872158"/>
            <a:ext cx="640801" cy="64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icture 44" descr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2906" y="2678345"/>
            <a:ext cx="604801" cy="6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icture 46" descr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2125" y="1762486"/>
            <a:ext cx="654071" cy="654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icture 47" descr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4074" y="756822"/>
            <a:ext cx="723437" cy="723436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Rectangle 48"/>
          <p:cNvSpPr/>
          <p:nvPr/>
        </p:nvSpPr>
        <p:spPr>
          <a:xfrm>
            <a:off x="8702686" y="1172127"/>
            <a:ext cx="201240" cy="217730"/>
          </a:xfrm>
          <a:prstGeom prst="rect">
            <a:avLst/>
          </a:prstGeom>
          <a:solidFill>
            <a:schemeClr val="accent6">
              <a:lumOff val="8235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8235"/>
                  </a:schemeClr>
                </a:solidFill>
              </a:defRPr>
            </a:pPr>
            <a:endParaRPr/>
          </a:p>
        </p:txBody>
      </p:sp>
      <p:sp>
        <p:nvSpPr>
          <p:cNvPr id="229" name="Rectangle 49"/>
          <p:cNvSpPr/>
          <p:nvPr/>
        </p:nvSpPr>
        <p:spPr>
          <a:xfrm>
            <a:off x="8646199" y="1299224"/>
            <a:ext cx="201240" cy="217730"/>
          </a:xfrm>
          <a:prstGeom prst="rect">
            <a:avLst/>
          </a:prstGeom>
          <a:solidFill>
            <a:schemeClr val="accent6">
              <a:lumOff val="8235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8235"/>
                  </a:schemeClr>
                </a:solidFill>
              </a:defRPr>
            </a:pPr>
            <a:endParaRPr/>
          </a:p>
        </p:txBody>
      </p:sp>
      <p:sp>
        <p:nvSpPr>
          <p:cNvPr id="230" name="Rectangle 50"/>
          <p:cNvSpPr/>
          <p:nvPr/>
        </p:nvSpPr>
        <p:spPr>
          <a:xfrm>
            <a:off x="8713279" y="1105047"/>
            <a:ext cx="201240" cy="217730"/>
          </a:xfrm>
          <a:prstGeom prst="rect">
            <a:avLst/>
          </a:prstGeom>
          <a:solidFill>
            <a:schemeClr val="accent6">
              <a:lumOff val="8235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8235"/>
                  </a:schemeClr>
                </a:solidFill>
              </a:defRPr>
            </a:pPr>
            <a:endParaRPr/>
          </a:p>
        </p:txBody>
      </p:sp>
      <p:sp>
        <p:nvSpPr>
          <p:cNvPr id="231" name="Rectangle 51"/>
          <p:cNvSpPr/>
          <p:nvPr/>
        </p:nvSpPr>
        <p:spPr>
          <a:xfrm>
            <a:off x="8642667" y="1299223"/>
            <a:ext cx="201240" cy="56490"/>
          </a:xfrm>
          <a:prstGeom prst="rect">
            <a:avLst/>
          </a:prstGeom>
          <a:solidFill>
            <a:schemeClr val="accent6">
              <a:lumOff val="8235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8235"/>
                  </a:schemeClr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Placeholder 23" descr="Picture Placeholder 23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318" r="14307"/>
          <a:stretch>
            <a:fillRect/>
          </a:stretch>
        </p:blipFill>
        <p:spPr>
          <a:xfrm rot="5400000">
            <a:off x="2667000" y="-2667000"/>
            <a:ext cx="6858000" cy="12192001"/>
          </a:xfrm>
          <a:prstGeom prst="rect">
            <a:avLst/>
          </a:prstGeom>
        </p:spPr>
      </p:pic>
      <p:sp>
        <p:nvSpPr>
          <p:cNvPr id="234" name="Rectangle 19"/>
          <p:cNvSpPr/>
          <p:nvPr/>
        </p:nvSpPr>
        <p:spPr>
          <a:xfrm>
            <a:off x="839787" y="836612"/>
            <a:ext cx="7793226" cy="5184776"/>
          </a:xfrm>
          <a:prstGeom prst="rect">
            <a:avLst/>
          </a:prstGeom>
          <a:solidFill>
            <a:schemeClr val="accent6">
              <a:lumOff val="8235"/>
            </a:schemeClr>
          </a:solidFill>
          <a:ln w="12700">
            <a:solidFill>
              <a:srgbClr val="B28E1B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8235"/>
                  </a:schemeClr>
                </a:solidFill>
              </a:defRPr>
            </a:pPr>
            <a:endParaRPr/>
          </a:p>
        </p:txBody>
      </p:sp>
      <p:pic>
        <p:nvPicPr>
          <p:cNvPr id="235" name="Picture 20" descr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10" y="4826096"/>
            <a:ext cx="478820" cy="74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1441450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Text Placeholder 2"/>
          <p:cNvSpPr txBox="1"/>
          <p:nvPr/>
        </p:nvSpPr>
        <p:spPr>
          <a:xfrm>
            <a:off x="1388050" y="1343532"/>
            <a:ext cx="2964858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Food &amp; Food processing</a:t>
            </a:r>
          </a:p>
        </p:txBody>
      </p:sp>
      <p:sp>
        <p:nvSpPr>
          <p:cNvPr id="238" name="Text Placeholder 2"/>
          <p:cNvSpPr txBox="1"/>
          <p:nvPr/>
        </p:nvSpPr>
        <p:spPr>
          <a:xfrm>
            <a:off x="4942409" y="1359502"/>
            <a:ext cx="331290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42% in total export (food and agriculture)</a:t>
            </a:r>
          </a:p>
        </p:txBody>
      </p:sp>
      <p:pic>
        <p:nvPicPr>
          <p:cNvPr id="239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2230162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Text Placeholder 2"/>
          <p:cNvSpPr txBox="1"/>
          <p:nvPr/>
        </p:nvSpPr>
        <p:spPr>
          <a:xfrm>
            <a:off x="4942411" y="2130146"/>
            <a:ext cx="2970566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34% in total export to EU (food and agriculture)</a:t>
            </a:r>
          </a:p>
        </p:txBody>
      </p:sp>
      <p:pic>
        <p:nvPicPr>
          <p:cNvPr id="241" name="Picture 12" descr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3001053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ext Placeholder 2"/>
          <p:cNvSpPr txBox="1"/>
          <p:nvPr/>
        </p:nvSpPr>
        <p:spPr>
          <a:xfrm>
            <a:off x="4942411" y="2901037"/>
            <a:ext cx="2970566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14% of workforce</a:t>
            </a:r>
            <a:br/>
            <a:r>
              <a:t>is employed in the agricultural sector</a:t>
            </a:r>
          </a:p>
        </p:txBody>
      </p:sp>
      <p:sp>
        <p:nvSpPr>
          <p:cNvPr id="243" name="Text Placeholder 2"/>
          <p:cNvSpPr txBox="1"/>
          <p:nvPr/>
        </p:nvSpPr>
        <p:spPr>
          <a:xfrm>
            <a:off x="2107798" y="4846107"/>
            <a:ext cx="224511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Ukraine’s export potential</a:t>
            </a:r>
          </a:p>
        </p:txBody>
      </p:sp>
      <p:pic>
        <p:nvPicPr>
          <p:cNvPr id="244" name="Picture 16" descr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3986250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ext Placeholder 2"/>
          <p:cNvSpPr txBox="1"/>
          <p:nvPr/>
        </p:nvSpPr>
        <p:spPr>
          <a:xfrm>
            <a:off x="4942411" y="3886234"/>
            <a:ext cx="2970566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33% of the world’s black</a:t>
            </a:r>
            <a:br/>
            <a:r>
              <a:t>soil is in Ukraine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 Placeholder 2"/>
          <p:cNvSpPr txBox="1"/>
          <p:nvPr/>
        </p:nvSpPr>
        <p:spPr>
          <a:xfrm>
            <a:off x="5528955" y="798512"/>
            <a:ext cx="2040566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2000 food processing companies</a:t>
            </a:r>
          </a:p>
        </p:txBody>
      </p:sp>
      <p:sp>
        <p:nvSpPr>
          <p:cNvPr id="248" name="Text Placeholder 2"/>
          <p:cNvSpPr txBox="1"/>
          <p:nvPr/>
        </p:nvSpPr>
        <p:spPr>
          <a:xfrm>
            <a:off x="5528955" y="2004556"/>
            <a:ext cx="2040566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#1 exporter</a:t>
            </a:r>
            <a:br/>
            <a:r>
              <a:t>of sunflower oil</a:t>
            </a:r>
          </a:p>
        </p:txBody>
      </p:sp>
      <p:sp>
        <p:nvSpPr>
          <p:cNvPr id="249" name="Text Placeholder 2"/>
          <p:cNvSpPr txBox="1"/>
          <p:nvPr/>
        </p:nvSpPr>
        <p:spPr>
          <a:xfrm>
            <a:off x="5528955" y="3022718"/>
            <a:ext cx="2040566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#6 exporter</a:t>
            </a:r>
            <a:br/>
            <a:r>
              <a:t>of grain</a:t>
            </a:r>
          </a:p>
        </p:txBody>
      </p:sp>
      <p:sp>
        <p:nvSpPr>
          <p:cNvPr id="250" name="Text Placeholder 2"/>
          <p:cNvSpPr txBox="1"/>
          <p:nvPr/>
        </p:nvSpPr>
        <p:spPr>
          <a:xfrm>
            <a:off x="778452" y="735012"/>
            <a:ext cx="2964858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Food &amp; Food processing</a:t>
            </a:r>
          </a:p>
        </p:txBody>
      </p:sp>
      <p:sp>
        <p:nvSpPr>
          <p:cNvPr id="251" name="Text Placeholder 2"/>
          <p:cNvSpPr txBox="1"/>
          <p:nvPr/>
        </p:nvSpPr>
        <p:spPr>
          <a:xfrm>
            <a:off x="1498197" y="5455707"/>
            <a:ext cx="2245113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Ukraine’s export potential</a:t>
            </a:r>
          </a:p>
        </p:txBody>
      </p:sp>
      <p:sp>
        <p:nvSpPr>
          <p:cNvPr id="252" name="Text Placeholder 2"/>
          <p:cNvSpPr txBox="1"/>
          <p:nvPr/>
        </p:nvSpPr>
        <p:spPr>
          <a:xfrm>
            <a:off x="8114979" y="779222"/>
            <a:ext cx="2616837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Global giants like</a:t>
            </a:r>
          </a:p>
        </p:txBody>
      </p:sp>
      <p:sp>
        <p:nvSpPr>
          <p:cNvPr id="253" name="Text Placeholder 2"/>
          <p:cNvSpPr txBox="1"/>
          <p:nvPr/>
        </p:nvSpPr>
        <p:spPr>
          <a:xfrm>
            <a:off x="8112738" y="1247596"/>
            <a:ext cx="3228677" cy="339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Mondelez,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Nestle,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Danone,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PepsiCo,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CocaCola,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Carlsberg,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Jacobs,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East Balt Bakery,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Wim-Bill-Dann</a:t>
            </a:r>
          </a:p>
        </p:txBody>
      </p:sp>
      <p:sp>
        <p:nvSpPr>
          <p:cNvPr id="254" name="Text Placeholder 2"/>
          <p:cNvSpPr txBox="1"/>
          <p:nvPr/>
        </p:nvSpPr>
        <p:spPr>
          <a:xfrm>
            <a:off x="8114979" y="4900119"/>
            <a:ext cx="2616837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are well established in Ukraine</a:t>
            </a:r>
          </a:p>
        </p:txBody>
      </p:sp>
      <p:pic>
        <p:nvPicPr>
          <p:cNvPr id="255" name="Picture 17" descr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112" y="779222"/>
            <a:ext cx="657670" cy="657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996" y="1931353"/>
            <a:ext cx="694801" cy="69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icture 13" descr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112" y="3022718"/>
            <a:ext cx="694801" cy="69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 Placeholder 2"/>
          <p:cNvSpPr txBox="1"/>
          <p:nvPr/>
        </p:nvSpPr>
        <p:spPr>
          <a:xfrm>
            <a:off x="5528955" y="734345"/>
            <a:ext cx="2476471" cy="853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Animal fats</a:t>
            </a:r>
            <a:br/>
            <a:r>
              <a:t>and vegetable oil production</a:t>
            </a:r>
          </a:p>
        </p:txBody>
      </p:sp>
      <p:sp>
        <p:nvSpPr>
          <p:cNvPr id="260" name="Text Placeholder 2"/>
          <p:cNvSpPr txBox="1"/>
          <p:nvPr/>
        </p:nvSpPr>
        <p:spPr>
          <a:xfrm>
            <a:off x="5528955" y="2668357"/>
            <a:ext cx="2397100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Meat</a:t>
            </a:r>
            <a:br/>
            <a:r>
              <a:t>processing</a:t>
            </a:r>
          </a:p>
        </p:txBody>
      </p:sp>
      <p:sp>
        <p:nvSpPr>
          <p:cNvPr id="261" name="Text Placeholder 2"/>
          <p:cNvSpPr txBox="1"/>
          <p:nvPr/>
        </p:nvSpPr>
        <p:spPr>
          <a:xfrm>
            <a:off x="8979763" y="1822960"/>
            <a:ext cx="2075905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Bakery</a:t>
            </a:r>
            <a:br/>
            <a:r>
              <a:t>&amp; cereals</a:t>
            </a:r>
          </a:p>
        </p:txBody>
      </p:sp>
      <p:sp>
        <p:nvSpPr>
          <p:cNvPr id="262" name="Text Placeholder 2"/>
          <p:cNvSpPr txBox="1"/>
          <p:nvPr/>
        </p:nvSpPr>
        <p:spPr>
          <a:xfrm>
            <a:off x="5528955" y="1804738"/>
            <a:ext cx="2040566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Dairy products/ processing</a:t>
            </a:r>
          </a:p>
        </p:txBody>
      </p:sp>
      <p:sp>
        <p:nvSpPr>
          <p:cNvPr id="263" name="Text Placeholder 2"/>
          <p:cNvSpPr txBox="1"/>
          <p:nvPr/>
        </p:nvSpPr>
        <p:spPr>
          <a:xfrm>
            <a:off x="778452" y="735012"/>
            <a:ext cx="2964858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Food Export Opportunities</a:t>
            </a:r>
          </a:p>
        </p:txBody>
      </p:sp>
      <p:sp>
        <p:nvSpPr>
          <p:cNvPr id="264" name="Text Placeholder 2"/>
          <p:cNvSpPr txBox="1"/>
          <p:nvPr/>
        </p:nvSpPr>
        <p:spPr>
          <a:xfrm>
            <a:off x="1498197" y="5455707"/>
            <a:ext cx="2245113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Ukraine’s export potential</a:t>
            </a:r>
          </a:p>
        </p:txBody>
      </p:sp>
      <p:sp>
        <p:nvSpPr>
          <p:cNvPr id="265" name="Text Placeholder 2"/>
          <p:cNvSpPr txBox="1"/>
          <p:nvPr/>
        </p:nvSpPr>
        <p:spPr>
          <a:xfrm>
            <a:off x="5528955" y="3502488"/>
            <a:ext cx="2397100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Fruits and vegetable products/ processing (including oils)</a:t>
            </a:r>
          </a:p>
        </p:txBody>
      </p:sp>
      <p:sp>
        <p:nvSpPr>
          <p:cNvPr id="266" name="Text Placeholder 2"/>
          <p:cNvSpPr txBox="1"/>
          <p:nvPr/>
        </p:nvSpPr>
        <p:spPr>
          <a:xfrm>
            <a:off x="5528955" y="4604737"/>
            <a:ext cx="2397100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Nuts and</a:t>
            </a:r>
            <a:br/>
            <a:r>
              <a:t>honey</a:t>
            </a:r>
          </a:p>
        </p:txBody>
      </p:sp>
      <p:sp>
        <p:nvSpPr>
          <p:cNvPr id="267" name="Text Placeholder 2"/>
          <p:cNvSpPr txBox="1"/>
          <p:nvPr/>
        </p:nvSpPr>
        <p:spPr>
          <a:xfrm>
            <a:off x="9034173" y="734345"/>
            <a:ext cx="2397100" cy="853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Chocolate and confectionary products/processing</a:t>
            </a:r>
          </a:p>
        </p:txBody>
      </p:sp>
      <p:sp>
        <p:nvSpPr>
          <p:cNvPr id="268" name="Text Placeholder 2"/>
          <p:cNvSpPr txBox="1"/>
          <p:nvPr/>
        </p:nvSpPr>
        <p:spPr>
          <a:xfrm>
            <a:off x="8979763" y="3496676"/>
            <a:ext cx="2834823" cy="258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HORECA Ingredients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600"/>
              </a:spcBef>
              <a:buSzPct val="100000"/>
              <a:buBlip>
                <a:blip r:embed="rId2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flour and bread mixes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cereal flour blend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cake mixes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bakery mixes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frozen pastry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frozen dough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yeasts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cereal mixes (for snack bars, breakfast cereals, mueslis and trail mix, chocolate)</a:t>
            </a:r>
          </a:p>
        </p:txBody>
      </p:sp>
      <p:sp>
        <p:nvSpPr>
          <p:cNvPr id="269" name="Text Placeholder 2"/>
          <p:cNvSpPr txBox="1"/>
          <p:nvPr/>
        </p:nvSpPr>
        <p:spPr>
          <a:xfrm>
            <a:off x="5528955" y="5489464"/>
            <a:ext cx="2397100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Eggs</a:t>
            </a:r>
          </a:p>
        </p:txBody>
      </p:sp>
      <p:sp>
        <p:nvSpPr>
          <p:cNvPr id="270" name="Text Placeholder 2"/>
          <p:cNvSpPr txBox="1"/>
          <p:nvPr/>
        </p:nvSpPr>
        <p:spPr>
          <a:xfrm>
            <a:off x="8979763" y="2623060"/>
            <a:ext cx="2661693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Food</a:t>
            </a:r>
            <a:br/>
            <a:r>
              <a:t>packaging</a:t>
            </a:r>
          </a:p>
        </p:txBody>
      </p:sp>
      <p:pic>
        <p:nvPicPr>
          <p:cNvPr id="271" name="Picture 20" descr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402" y="836612"/>
            <a:ext cx="648001" cy="64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icture 33" descr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602" y="1805164"/>
            <a:ext cx="622801" cy="62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icture 43" descr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773" y="822325"/>
            <a:ext cx="720001" cy="7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icture 52" descr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2733" y="2638380"/>
            <a:ext cx="594001" cy="59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Picture 56" descr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5914" y="3512865"/>
            <a:ext cx="676801" cy="67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Picture 58" descr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044" y="2649151"/>
            <a:ext cx="695771" cy="695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icture 61" descr="Picture 6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623997" y="3620809"/>
            <a:ext cx="666001" cy="66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icture 65" descr="Picture 6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1599" y="5411344"/>
            <a:ext cx="695771" cy="695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icture 67" descr="Picture 6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2255" y="1705804"/>
            <a:ext cx="756001" cy="75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icture 73" descr="Picture 7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9437" y="4569345"/>
            <a:ext cx="648001" cy="64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Placeholder 23" descr="Picture Placeholder 23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b="250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83" name="Rectangle 19"/>
          <p:cNvSpPr/>
          <p:nvPr/>
        </p:nvSpPr>
        <p:spPr>
          <a:xfrm>
            <a:off x="839787" y="836612"/>
            <a:ext cx="7793226" cy="5184776"/>
          </a:xfrm>
          <a:prstGeom prst="rect">
            <a:avLst/>
          </a:prstGeom>
          <a:solidFill>
            <a:schemeClr val="accent6">
              <a:lumOff val="8235"/>
            </a:schemeClr>
          </a:solidFill>
          <a:ln w="12700">
            <a:solidFill>
              <a:srgbClr val="B28E1B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8235"/>
                  </a:schemeClr>
                </a:solidFill>
              </a:defRPr>
            </a:pPr>
            <a:endParaRPr/>
          </a:p>
        </p:txBody>
      </p:sp>
      <p:pic>
        <p:nvPicPr>
          <p:cNvPr id="284" name="Picture 20" descr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10" y="4826096"/>
            <a:ext cx="478820" cy="74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1441450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Text Placeholder 2"/>
          <p:cNvSpPr txBox="1"/>
          <p:nvPr/>
        </p:nvSpPr>
        <p:spPr>
          <a:xfrm>
            <a:off x="1388050" y="1343532"/>
            <a:ext cx="2964858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Light Industry Apparel and Footwear</a:t>
            </a:r>
          </a:p>
        </p:txBody>
      </p:sp>
      <p:sp>
        <p:nvSpPr>
          <p:cNvPr id="287" name="Text Placeholder 2"/>
          <p:cNvSpPr txBox="1"/>
          <p:nvPr/>
        </p:nvSpPr>
        <p:spPr>
          <a:xfrm>
            <a:off x="4942411" y="1359502"/>
            <a:ext cx="2836659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26% export growth of apparel from Ukraine in last 3 years</a:t>
            </a:r>
          </a:p>
        </p:txBody>
      </p:sp>
      <p:pic>
        <p:nvPicPr>
          <p:cNvPr id="288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2573070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Text Placeholder 2"/>
          <p:cNvSpPr txBox="1"/>
          <p:nvPr/>
        </p:nvSpPr>
        <p:spPr>
          <a:xfrm>
            <a:off x="4942411" y="2473054"/>
            <a:ext cx="2970566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More than 90% share</a:t>
            </a:r>
            <a:br/>
            <a:r>
              <a:t>of EU in total apparel export</a:t>
            </a:r>
          </a:p>
        </p:txBody>
      </p:sp>
      <p:sp>
        <p:nvSpPr>
          <p:cNvPr id="290" name="Text Placeholder 2"/>
          <p:cNvSpPr txBox="1"/>
          <p:nvPr/>
        </p:nvSpPr>
        <p:spPr>
          <a:xfrm>
            <a:off x="2107798" y="4846107"/>
            <a:ext cx="224511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Ukraine’s export potential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 Placeholder 2"/>
          <p:cNvSpPr txBox="1"/>
          <p:nvPr/>
        </p:nvSpPr>
        <p:spPr>
          <a:xfrm>
            <a:off x="5528955" y="798512"/>
            <a:ext cx="2040566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More than</a:t>
            </a:r>
            <a:br/>
            <a:r>
              <a:t>1 800 producers of apparel</a:t>
            </a:r>
          </a:p>
        </p:txBody>
      </p:sp>
      <p:sp>
        <p:nvSpPr>
          <p:cNvPr id="293" name="Text Placeholder 2"/>
          <p:cNvSpPr txBox="1"/>
          <p:nvPr/>
        </p:nvSpPr>
        <p:spPr>
          <a:xfrm>
            <a:off x="5528955" y="2047420"/>
            <a:ext cx="2040566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400 producers</a:t>
            </a:r>
            <a:br/>
            <a:r>
              <a:t>of leather</a:t>
            </a:r>
            <a:br/>
            <a:r>
              <a:t>and footwear</a:t>
            </a:r>
          </a:p>
        </p:txBody>
      </p:sp>
      <p:sp>
        <p:nvSpPr>
          <p:cNvPr id="294" name="Text Placeholder 2"/>
          <p:cNvSpPr txBox="1"/>
          <p:nvPr/>
        </p:nvSpPr>
        <p:spPr>
          <a:xfrm>
            <a:off x="5528955" y="3279902"/>
            <a:ext cx="2040566" cy="110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More than 70 000 Ukrainians employed in light industry </a:t>
            </a:r>
          </a:p>
        </p:txBody>
      </p:sp>
      <p:sp>
        <p:nvSpPr>
          <p:cNvPr id="295" name="Text Placeholder 2"/>
          <p:cNvSpPr txBox="1"/>
          <p:nvPr/>
        </p:nvSpPr>
        <p:spPr>
          <a:xfrm>
            <a:off x="778452" y="735012"/>
            <a:ext cx="2964858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Light Industry Processing</a:t>
            </a:r>
          </a:p>
        </p:txBody>
      </p:sp>
      <p:sp>
        <p:nvSpPr>
          <p:cNvPr id="296" name="Text Placeholder 2"/>
          <p:cNvSpPr txBox="1"/>
          <p:nvPr/>
        </p:nvSpPr>
        <p:spPr>
          <a:xfrm>
            <a:off x="1498197" y="5455707"/>
            <a:ext cx="2245113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Ukraine’s export potential</a:t>
            </a:r>
          </a:p>
        </p:txBody>
      </p:sp>
      <p:sp>
        <p:nvSpPr>
          <p:cNvPr id="297" name="Text Placeholder 2"/>
          <p:cNvSpPr txBox="1"/>
          <p:nvPr/>
        </p:nvSpPr>
        <p:spPr>
          <a:xfrm>
            <a:off x="8114979" y="779222"/>
            <a:ext cx="2964857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Well-known brands like</a:t>
            </a:r>
          </a:p>
        </p:txBody>
      </p:sp>
      <p:sp>
        <p:nvSpPr>
          <p:cNvPr id="298" name="Text Placeholder 2"/>
          <p:cNvSpPr txBox="1"/>
          <p:nvPr/>
        </p:nvSpPr>
        <p:spPr>
          <a:xfrm>
            <a:off x="8112738" y="1247596"/>
            <a:ext cx="3228677" cy="263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Zara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Hugo Boss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Laura Ashley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Decathlon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Triumph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New Look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Lener Cordier</a:t>
            </a:r>
          </a:p>
        </p:txBody>
      </p:sp>
      <p:sp>
        <p:nvSpPr>
          <p:cNvPr id="299" name="Text Placeholder 2"/>
          <p:cNvSpPr txBox="1"/>
          <p:nvPr/>
        </p:nvSpPr>
        <p:spPr>
          <a:xfrm>
            <a:off x="8114979" y="4239185"/>
            <a:ext cx="3497900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are already cooperating with Ukrainian manufacturers</a:t>
            </a:r>
          </a:p>
        </p:txBody>
      </p:sp>
      <p:pic>
        <p:nvPicPr>
          <p:cNvPr id="300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244" y="836612"/>
            <a:ext cx="720286" cy="720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icture 13" descr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242" y="2056468"/>
            <a:ext cx="720287" cy="720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Picture 21" descr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675" y="3377960"/>
            <a:ext cx="657670" cy="657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Placeholder 23" descr="Picture Placeholder 23"/>
          <p:cNvPicPr>
            <a:picLocks noChangeAspect="1"/>
          </p:cNvPicPr>
          <p:nvPr/>
        </p:nvPicPr>
        <p:blipFill>
          <a:blip r:embed="rId2"/>
          <a:srcRect l="1696" t="28075" r="7139" b="355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Rectangle 19"/>
          <p:cNvSpPr/>
          <p:nvPr/>
        </p:nvSpPr>
        <p:spPr>
          <a:xfrm>
            <a:off x="839787" y="836612"/>
            <a:ext cx="7793226" cy="5184776"/>
          </a:xfrm>
          <a:prstGeom prst="rect">
            <a:avLst/>
          </a:prstGeom>
          <a:solidFill>
            <a:schemeClr val="accent6">
              <a:lumOff val="8235"/>
            </a:schemeClr>
          </a:solidFill>
          <a:ln w="12700">
            <a:solidFill>
              <a:srgbClr val="B28E1B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8235"/>
                  </a:schemeClr>
                </a:solidFill>
              </a:defRPr>
            </a:pPr>
            <a:endParaRPr/>
          </a:p>
        </p:txBody>
      </p:sp>
      <p:pic>
        <p:nvPicPr>
          <p:cNvPr id="306" name="Picture 20" descr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10" y="4826096"/>
            <a:ext cx="478820" cy="740576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Text Placeholder 2"/>
          <p:cNvSpPr txBox="1"/>
          <p:nvPr/>
        </p:nvSpPr>
        <p:spPr>
          <a:xfrm>
            <a:off x="1388050" y="1343532"/>
            <a:ext cx="296485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Furniture Industry</a:t>
            </a:r>
          </a:p>
        </p:txBody>
      </p:sp>
      <p:sp>
        <p:nvSpPr>
          <p:cNvPr id="308" name="Text Placeholder 2"/>
          <p:cNvSpPr txBox="1"/>
          <p:nvPr/>
        </p:nvSpPr>
        <p:spPr>
          <a:xfrm>
            <a:off x="2107798" y="4846107"/>
            <a:ext cx="224511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Ukraine’s export potential</a:t>
            </a:r>
          </a:p>
        </p:txBody>
      </p:sp>
      <p:pic>
        <p:nvPicPr>
          <p:cNvPr id="309" name="Picture 11" descr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742" y="1457396"/>
            <a:ext cx="212591" cy="318886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Text Placeholder 2"/>
          <p:cNvSpPr txBox="1"/>
          <p:nvPr/>
        </p:nvSpPr>
        <p:spPr>
          <a:xfrm>
            <a:off x="4942409" y="1359502"/>
            <a:ext cx="3312907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61% export growth of furniture from Ukraine in last 3 years</a:t>
            </a:r>
          </a:p>
        </p:txBody>
      </p:sp>
      <p:pic>
        <p:nvPicPr>
          <p:cNvPr id="311" name="Picture 13" descr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742" y="2146092"/>
            <a:ext cx="212591" cy="318886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Text Placeholder 2"/>
          <p:cNvSpPr txBox="1"/>
          <p:nvPr/>
        </p:nvSpPr>
        <p:spPr>
          <a:xfrm>
            <a:off x="4942411" y="2030130"/>
            <a:ext cx="3312907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Exporting to 90 countries (incl. USA, Germany, Canada, UK)</a:t>
            </a:r>
          </a:p>
        </p:txBody>
      </p:sp>
      <p:pic>
        <p:nvPicPr>
          <p:cNvPr id="313" name="Picture 17" descr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742" y="2816966"/>
            <a:ext cx="212591" cy="318886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Text Placeholder 2"/>
          <p:cNvSpPr txBox="1"/>
          <p:nvPr/>
        </p:nvSpPr>
        <p:spPr>
          <a:xfrm>
            <a:off x="4942411" y="2701005"/>
            <a:ext cx="3312907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80% of furniture export –</a:t>
            </a:r>
            <a:br/>
            <a:r>
              <a:t>to EU countries</a:t>
            </a:r>
          </a:p>
        </p:txBody>
      </p:sp>
      <p:pic>
        <p:nvPicPr>
          <p:cNvPr id="315" name="Picture 21" descr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742" y="3444976"/>
            <a:ext cx="212591" cy="318886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Text Placeholder 2"/>
          <p:cNvSpPr txBox="1"/>
          <p:nvPr/>
        </p:nvSpPr>
        <p:spPr>
          <a:xfrm>
            <a:off x="4942411" y="3400454"/>
            <a:ext cx="3312907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3000 Furniture manufacturers </a:t>
            </a:r>
          </a:p>
        </p:txBody>
      </p:sp>
      <p:pic>
        <p:nvPicPr>
          <p:cNvPr id="317" name="Picture 24" descr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742" y="3968832"/>
            <a:ext cx="212591" cy="318886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Text Placeholder 2"/>
          <p:cNvSpPr txBox="1"/>
          <p:nvPr/>
        </p:nvSpPr>
        <p:spPr>
          <a:xfrm>
            <a:off x="4942411" y="3924312"/>
            <a:ext cx="3153824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Diverse range of products </a:t>
            </a:r>
          </a:p>
        </p:txBody>
      </p:sp>
      <p:pic>
        <p:nvPicPr>
          <p:cNvPr id="319" name="Picture 26" descr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742" y="4526048"/>
            <a:ext cx="212591" cy="318886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Text Placeholder 2"/>
          <p:cNvSpPr txBox="1"/>
          <p:nvPr/>
        </p:nvSpPr>
        <p:spPr>
          <a:xfrm>
            <a:off x="4942409" y="4410087"/>
            <a:ext cx="3467402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3000 flats in Israel are being furnished by Ukrainian</a:t>
            </a:r>
            <a:br/>
            <a:r>
              <a:t>companies (furniture+design Solution)(recent achievement) 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icture 27" descr="Picture 27"/>
          <p:cNvPicPr>
            <a:picLocks noChangeAspect="1"/>
          </p:cNvPicPr>
          <p:nvPr/>
        </p:nvPicPr>
        <p:blipFill>
          <a:blip r:embed="rId2"/>
          <a:srcRect t="17469" r="17469"/>
          <a:stretch>
            <a:fillRect/>
          </a:stretch>
        </p:blipFill>
        <p:spPr>
          <a:xfrm>
            <a:off x="-1" y="255"/>
            <a:ext cx="12192002" cy="6857489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Rectangle 19"/>
          <p:cNvSpPr/>
          <p:nvPr/>
        </p:nvSpPr>
        <p:spPr>
          <a:xfrm>
            <a:off x="839787" y="836612"/>
            <a:ext cx="7793226" cy="5184776"/>
          </a:xfrm>
          <a:prstGeom prst="rect">
            <a:avLst/>
          </a:prstGeom>
          <a:solidFill>
            <a:schemeClr val="accent6">
              <a:lumOff val="8235"/>
            </a:schemeClr>
          </a:solidFill>
          <a:ln w="12700">
            <a:solidFill>
              <a:srgbClr val="B28E1B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8235"/>
                  </a:schemeClr>
                </a:solidFill>
              </a:defRPr>
            </a:pPr>
            <a:endParaRPr/>
          </a:p>
        </p:txBody>
      </p:sp>
      <p:pic>
        <p:nvPicPr>
          <p:cNvPr id="324" name="Picture 20" descr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10" y="4826096"/>
            <a:ext cx="478820" cy="740576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Text Placeholder 2"/>
          <p:cNvSpPr txBox="1"/>
          <p:nvPr/>
        </p:nvSpPr>
        <p:spPr>
          <a:xfrm>
            <a:off x="1388050" y="1343532"/>
            <a:ext cx="2964858" cy="181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Creative industries - Audiovisual Sector</a:t>
            </a:r>
          </a:p>
        </p:txBody>
      </p:sp>
      <p:sp>
        <p:nvSpPr>
          <p:cNvPr id="326" name="Text Placeholder 2"/>
          <p:cNvSpPr txBox="1"/>
          <p:nvPr/>
        </p:nvSpPr>
        <p:spPr>
          <a:xfrm>
            <a:off x="2107798" y="4846107"/>
            <a:ext cx="224511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Ukraine’s export potential</a:t>
            </a:r>
          </a:p>
        </p:txBody>
      </p:sp>
      <p:pic>
        <p:nvPicPr>
          <p:cNvPr id="327" name="Picture 13" descr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1439258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Text Placeholder 2"/>
          <p:cNvSpPr txBox="1"/>
          <p:nvPr/>
        </p:nvSpPr>
        <p:spPr>
          <a:xfrm>
            <a:off x="4942409" y="1357311"/>
            <a:ext cx="3255757" cy="1297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GlobalLogic Ukraine’s engineers since 1987 received: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600"/>
              </a:spcBef>
              <a:buSzPct val="100000"/>
              <a:buBlip>
                <a:blip r:embed="rId4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2 Oscar awards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4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1 Grammy award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4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16 Emmy Award</a:t>
            </a:r>
          </a:p>
        </p:txBody>
      </p:sp>
      <p:pic>
        <p:nvPicPr>
          <p:cNvPr id="329" name="Picture 18" descr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2861959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Text Placeholder 2"/>
          <p:cNvSpPr txBox="1"/>
          <p:nvPr/>
        </p:nvSpPr>
        <p:spPr>
          <a:xfrm>
            <a:off x="4942409" y="2780010"/>
            <a:ext cx="3255757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Radioaktive Film Company received: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600"/>
              </a:spcBef>
              <a:buSzPct val="100000"/>
              <a:buBlip>
                <a:blip r:embed="rId4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Best Production Service in the World at the Shots Awards 2018</a:t>
            </a:r>
          </a:p>
        </p:txBody>
      </p:sp>
      <p:pic>
        <p:nvPicPr>
          <p:cNvPr id="331" name="Picture 25" descr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4168171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Text Placeholder 2"/>
          <p:cNvSpPr txBox="1"/>
          <p:nvPr/>
        </p:nvSpPr>
        <p:spPr>
          <a:xfrm>
            <a:off x="4942409" y="4086223"/>
            <a:ext cx="3441496" cy="134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Banda – advertising agency: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600"/>
              </a:spcBef>
              <a:buSzPct val="100000"/>
              <a:buBlip>
                <a:blip r:embed="rId4"/>
              </a:buBlip>
              <a:defRPr sz="14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Winner in 7 nominations at the German Red Dot Award event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600"/>
              </a:spcBef>
              <a:buSzPct val="100000"/>
              <a:buBlip>
                <a:blip r:embed="rId4"/>
              </a:buBlip>
              <a:defRPr sz="1400" spc="-3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Best Agency in Central and Eastern</a:t>
            </a:r>
            <a:r>
              <a:rPr spc="0"/>
              <a:t> Europe by Epica Awards (2019)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 Placeholder 2"/>
          <p:cNvSpPr txBox="1"/>
          <p:nvPr/>
        </p:nvSpPr>
        <p:spPr>
          <a:xfrm>
            <a:off x="4552863" y="4174226"/>
            <a:ext cx="3237549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 b="1">
                <a:latin typeface="Montserrat"/>
                <a:ea typeface="Montserrat"/>
                <a:cs typeface="Montserrat"/>
                <a:sym typeface="Montserrat"/>
              </a:defRPr>
            </a:pPr>
            <a:r>
              <a:t>Radioaktive Film Company  </a:t>
            </a:r>
            <a:r>
              <a:rPr b="0">
                <a:latin typeface="Montserrat Light"/>
                <a:ea typeface="Montserrat Light"/>
                <a:cs typeface="Montserrat Light"/>
                <a:sym typeface="Montserrat Light"/>
              </a:rPr>
              <a:t>technical solutions were used in movies:</a:t>
            </a:r>
          </a:p>
        </p:txBody>
      </p:sp>
      <p:sp>
        <p:nvSpPr>
          <p:cNvPr id="335" name="Text Placeholder 2"/>
          <p:cNvSpPr txBox="1"/>
          <p:nvPr/>
        </p:nvSpPr>
        <p:spPr>
          <a:xfrm>
            <a:off x="778452" y="735012"/>
            <a:ext cx="2964858" cy="181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Creative</a:t>
            </a:r>
            <a:br/>
            <a:r>
              <a:t>industries – Audiovisual</a:t>
            </a:r>
            <a:br/>
            <a:r>
              <a:t>Sector</a:t>
            </a:r>
          </a:p>
        </p:txBody>
      </p:sp>
      <p:sp>
        <p:nvSpPr>
          <p:cNvPr id="336" name="Text Placeholder 2"/>
          <p:cNvSpPr txBox="1"/>
          <p:nvPr/>
        </p:nvSpPr>
        <p:spPr>
          <a:xfrm>
            <a:off x="4547492" y="766485"/>
            <a:ext cx="3455034" cy="202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700" b="1">
                <a:latin typeface="Montserrat"/>
                <a:ea typeface="Montserrat"/>
                <a:cs typeface="Montserrat"/>
                <a:sym typeface="Montserrat"/>
              </a:defRPr>
            </a:pPr>
            <a:r>
              <a:t>GlobalLogic</a:t>
            </a:r>
            <a:r>
              <a:rPr b="0">
                <a:latin typeface="Montserrat Light"/>
                <a:ea typeface="Montserrat Light"/>
                <a:cs typeface="Montserrat Light"/>
                <a:sym typeface="Montserrat Light"/>
              </a:rPr>
              <a:t> Ukraine’s technologies are used by musicians:</a:t>
            </a:r>
            <a:endParaRPr sz="2800"/>
          </a:p>
          <a:p>
            <a:pPr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sz="2800"/>
          </a:p>
          <a:p>
            <a:pPr>
              <a:spcBef>
                <a:spcPts val="1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sz="2800"/>
          </a:p>
          <a:p>
            <a:pPr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And for creating musical soundtracks for movies:</a:t>
            </a:r>
          </a:p>
        </p:txBody>
      </p:sp>
      <p:sp>
        <p:nvSpPr>
          <p:cNvPr id="337" name="Text Placeholder 2"/>
          <p:cNvSpPr txBox="1"/>
          <p:nvPr/>
        </p:nvSpPr>
        <p:spPr>
          <a:xfrm>
            <a:off x="1498197" y="5455707"/>
            <a:ext cx="2245113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Ukraine’s export potential</a:t>
            </a:r>
          </a:p>
        </p:txBody>
      </p:sp>
      <p:sp>
        <p:nvSpPr>
          <p:cNvPr id="338" name="Text Placeholder 2"/>
          <p:cNvSpPr txBox="1"/>
          <p:nvPr/>
        </p:nvSpPr>
        <p:spPr>
          <a:xfrm>
            <a:off x="4787213" y="1619193"/>
            <a:ext cx="3455034" cy="711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numCol="2"/>
          <a:lstStyle/>
          <a:p>
            <a:pPr marL="228600" indent="-228600">
              <a:buSzPct val="100000"/>
              <a:buBlip>
                <a:blip r:embed="rId2"/>
              </a:buBlip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Maroon5,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Coldplay,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Linkin Park,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Okean Elzy</a:t>
            </a:r>
          </a:p>
        </p:txBody>
      </p:sp>
      <p:sp>
        <p:nvSpPr>
          <p:cNvPr id="339" name="Text Placeholder 2"/>
          <p:cNvSpPr txBox="1"/>
          <p:nvPr/>
        </p:nvSpPr>
        <p:spPr>
          <a:xfrm>
            <a:off x="8376548" y="787207"/>
            <a:ext cx="3046209" cy="344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2200"/>
              </a:spcBef>
              <a:buSzPct val="100000"/>
              <a:buBlip>
                <a:blip r:embed="rId2"/>
              </a:buBlip>
              <a:defRPr sz="1700" b="1">
                <a:latin typeface="Montserrat"/>
                <a:ea typeface="Montserrat"/>
                <a:cs typeface="Montserrat"/>
                <a:sym typeface="Montserrat"/>
              </a:defRPr>
            </a:pPr>
            <a:r>
              <a:t>Advertising video filmed in Ukraine: </a:t>
            </a:r>
            <a:r>
              <a:rPr b="0">
                <a:latin typeface="Montserrat Light"/>
                <a:ea typeface="Montserrat Light"/>
                <a:cs typeface="Montserrat Light"/>
                <a:sym typeface="Montserrat Light"/>
              </a:rPr>
              <a:t>Mazda, Nissan, Apple, Motorola, Nike, Lacoste, Diesel, Lexus</a:t>
            </a:r>
            <a:endParaRPr sz="2800"/>
          </a:p>
          <a:p>
            <a:pPr marL="228600" indent="-228600">
              <a:spcBef>
                <a:spcPts val="2200"/>
              </a:spcBef>
              <a:buSzPct val="100000"/>
              <a:buBlip>
                <a:blip r:embed="rId2"/>
              </a:buBlip>
              <a:defRPr sz="1700" b="1">
                <a:latin typeface="Montserrat"/>
                <a:ea typeface="Montserrat"/>
                <a:cs typeface="Montserrat"/>
                <a:sym typeface="Montserrat"/>
              </a:defRPr>
            </a:pPr>
            <a:r>
              <a:t>Musical video clips</a:t>
            </a:r>
            <a:br/>
            <a:r>
              <a:t>shot in Ukraine: </a:t>
            </a:r>
            <a:r>
              <a:rPr b="0">
                <a:latin typeface="Montserrat Light"/>
                <a:ea typeface="Montserrat Light"/>
                <a:cs typeface="Montserrat Light"/>
                <a:sym typeface="Montserrat Light"/>
              </a:rPr>
              <a:t>Miley Cyrus, Hurts, Avicii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28600" indent="-228600">
              <a:spcBef>
                <a:spcPts val="2200"/>
              </a:spcBef>
              <a:buSzPct val="100000"/>
              <a:buBlip>
                <a:blip r:embed="rId2"/>
              </a:buBlip>
              <a:defRPr sz="1700" b="1">
                <a:latin typeface="Montserrat"/>
                <a:ea typeface="Montserrat"/>
                <a:cs typeface="Montserrat"/>
                <a:sym typeface="Montserrat"/>
              </a:defRPr>
            </a:pPr>
            <a:r>
              <a:t>Banda</a:t>
            </a:r>
            <a:r>
              <a:rPr b="0">
                <a:latin typeface="Montserrat Light"/>
                <a:ea typeface="Montserrat Light"/>
                <a:cs typeface="Montserrat Light"/>
                <a:sym typeface="Montserrat Light"/>
              </a:rPr>
              <a:t> – advertising agency clients: Borjomi, Eurovision song contest, UBER, Ashtik etc</a:t>
            </a:r>
          </a:p>
        </p:txBody>
      </p:sp>
      <p:sp>
        <p:nvSpPr>
          <p:cNvPr id="340" name="Text Placeholder 2"/>
          <p:cNvSpPr txBox="1"/>
          <p:nvPr/>
        </p:nvSpPr>
        <p:spPr>
          <a:xfrm>
            <a:off x="4787213" y="2848434"/>
            <a:ext cx="3455034" cy="711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numCol="2"/>
          <a:lstStyle/>
          <a:p>
            <a:pPr marL="228600" indent="-228600">
              <a:spcBef>
                <a:spcPts val="600"/>
              </a:spcBef>
              <a:buSzPct val="100000"/>
              <a:buBlip>
                <a:blip r:embed="rId2"/>
              </a:buBlip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The Hobbit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Jurassic</a:t>
            </a:r>
            <a:br/>
            <a:r>
              <a:t>World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Deadpool 2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Game</a:t>
            </a:r>
            <a:br/>
            <a:r>
              <a:t>of Thrones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1" name="Text Placeholder 2"/>
          <p:cNvSpPr txBox="1"/>
          <p:nvPr/>
        </p:nvSpPr>
        <p:spPr>
          <a:xfrm>
            <a:off x="4795758" y="5057780"/>
            <a:ext cx="3237548" cy="1089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numCol="2"/>
          <a:lstStyle/>
          <a:p>
            <a:pPr marL="228600" indent="-228600">
              <a:spcBef>
                <a:spcPts val="600"/>
              </a:spcBef>
              <a:buSzPct val="100000"/>
              <a:buBlip>
                <a:blip r:embed="rId2"/>
              </a:buBlip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Bohemian Rhapsody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The Star</a:t>
            </a:r>
            <a:br/>
            <a:r>
              <a:t>is born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Black Panther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buSzPct val="100000"/>
              <a:buBlip>
                <a:blip r:embed="rId2"/>
              </a:buBlip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The Favourite</a:t>
            </a:r>
          </a:p>
          <a:p>
            <a:pPr marL="228600" indent="-228600">
              <a:buSzPct val="100000"/>
              <a:buBlip>
                <a:blip r:embed="rId2"/>
              </a:buBlip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Power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Placeholder 23" descr="Picture Placeholder 23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t="7782" b="778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5" name="Rectangle 19"/>
          <p:cNvSpPr/>
          <p:nvPr/>
        </p:nvSpPr>
        <p:spPr>
          <a:xfrm>
            <a:off x="839787" y="836612"/>
            <a:ext cx="7793226" cy="5184776"/>
          </a:xfrm>
          <a:prstGeom prst="rect">
            <a:avLst/>
          </a:prstGeom>
          <a:solidFill>
            <a:schemeClr val="accent6">
              <a:lumOff val="8235"/>
            </a:schemeClr>
          </a:solidFill>
          <a:ln w="12700">
            <a:solidFill>
              <a:srgbClr val="B28E1B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8235"/>
                  </a:schemeClr>
                </a:solidFill>
              </a:defRPr>
            </a:pPr>
            <a:endParaRPr/>
          </a:p>
        </p:txBody>
      </p:sp>
      <p:pic>
        <p:nvPicPr>
          <p:cNvPr id="106" name="Picture 20" descr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010" y="4826096"/>
            <a:ext cx="478820" cy="74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112" y="1441450"/>
            <a:ext cx="233850" cy="350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112" y="2355276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 Placeholder 2"/>
          <p:cNvSpPr txBox="1"/>
          <p:nvPr/>
        </p:nvSpPr>
        <p:spPr>
          <a:xfrm>
            <a:off x="1388050" y="1343532"/>
            <a:ext cx="296485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Summary</a:t>
            </a:r>
          </a:p>
        </p:txBody>
      </p:sp>
      <p:sp>
        <p:nvSpPr>
          <p:cNvPr id="110" name="Text Placeholder 2"/>
          <p:cNvSpPr txBox="1"/>
          <p:nvPr/>
        </p:nvSpPr>
        <p:spPr>
          <a:xfrm>
            <a:off x="4942411" y="1359501"/>
            <a:ext cx="297056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Ukraine Export</a:t>
            </a:r>
            <a:br/>
            <a:r>
              <a:t>Potential </a:t>
            </a:r>
          </a:p>
        </p:txBody>
      </p:sp>
      <p:sp>
        <p:nvSpPr>
          <p:cNvPr id="111" name="Text Placeholder 2"/>
          <p:cNvSpPr txBox="1"/>
          <p:nvPr/>
        </p:nvSpPr>
        <p:spPr>
          <a:xfrm>
            <a:off x="4942411" y="2279780"/>
            <a:ext cx="2970566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Export Promotion</a:t>
            </a:r>
            <a:br/>
            <a:r>
              <a:t>Office of Ukraine (EPO) Activities</a:t>
            </a:r>
          </a:p>
        </p:txBody>
      </p:sp>
      <p:pic>
        <p:nvPicPr>
          <p:cNvPr id="112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112" y="3599829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ext Placeholder 2"/>
          <p:cNvSpPr txBox="1"/>
          <p:nvPr/>
        </p:nvSpPr>
        <p:spPr>
          <a:xfrm>
            <a:off x="4942411" y="3485524"/>
            <a:ext cx="297056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Sourcing Services</a:t>
            </a:r>
            <a:br/>
            <a:r>
              <a:t>by EPO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Picture Placeholder 23" descr="Picture Placeholder 23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9286" r="23666" b="26258"/>
          <a:stretch>
            <a:fillRect/>
          </a:stretch>
        </p:blipFill>
        <p:spPr>
          <a:xfrm>
            <a:off x="159" y="0"/>
            <a:ext cx="12191841" cy="6858001"/>
          </a:xfrm>
          <a:prstGeom prst="rect">
            <a:avLst/>
          </a:prstGeom>
        </p:spPr>
      </p:pic>
      <p:sp>
        <p:nvSpPr>
          <p:cNvPr id="376" name="Rectangle 19"/>
          <p:cNvSpPr/>
          <p:nvPr/>
        </p:nvSpPr>
        <p:spPr>
          <a:xfrm>
            <a:off x="839787" y="836612"/>
            <a:ext cx="7793226" cy="5184776"/>
          </a:xfrm>
          <a:prstGeom prst="rect">
            <a:avLst/>
          </a:prstGeom>
          <a:solidFill>
            <a:schemeClr val="accent6">
              <a:lumOff val="8235"/>
            </a:schemeClr>
          </a:solidFill>
          <a:ln w="12700">
            <a:solidFill>
              <a:srgbClr val="B28E1B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8235"/>
                  </a:schemeClr>
                </a:solidFill>
              </a:defRPr>
            </a:pPr>
            <a:endParaRPr/>
          </a:p>
        </p:txBody>
      </p:sp>
      <p:pic>
        <p:nvPicPr>
          <p:cNvPr id="377" name="Picture 20" descr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10" y="4826096"/>
            <a:ext cx="478820" cy="74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88121" y="3582387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Text Placeholder 2"/>
          <p:cNvSpPr txBox="1"/>
          <p:nvPr/>
        </p:nvSpPr>
        <p:spPr>
          <a:xfrm>
            <a:off x="1388050" y="1343532"/>
            <a:ext cx="3149344" cy="181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Export</a:t>
            </a:r>
            <a:br/>
            <a:r>
              <a:t>Promotion</a:t>
            </a:r>
            <a:br/>
            <a:r>
              <a:t>Office</a:t>
            </a:r>
            <a:br/>
            <a:r>
              <a:t>of Ukraine</a:t>
            </a:r>
          </a:p>
        </p:txBody>
      </p:sp>
      <p:sp>
        <p:nvSpPr>
          <p:cNvPr id="380" name="Text Placeholder 2"/>
          <p:cNvSpPr txBox="1"/>
          <p:nvPr/>
        </p:nvSpPr>
        <p:spPr>
          <a:xfrm>
            <a:off x="2107798" y="4846107"/>
            <a:ext cx="224511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About EPO Activities</a:t>
            </a:r>
          </a:p>
        </p:txBody>
      </p:sp>
      <p:pic>
        <p:nvPicPr>
          <p:cNvPr id="381" name="Picture 11" descr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88121" y="4751268"/>
            <a:ext cx="233850" cy="350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Picture 13" descr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477" y="1439258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Text Placeholder 2"/>
          <p:cNvSpPr txBox="1"/>
          <p:nvPr/>
        </p:nvSpPr>
        <p:spPr>
          <a:xfrm>
            <a:off x="5103774" y="1357311"/>
            <a:ext cx="3149343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State Institution under</a:t>
            </a:r>
            <a:br/>
            <a:r>
              <a:t>the Ministry of Development of Economy, Trade and Agriculture</a:t>
            </a:r>
          </a:p>
        </p:txBody>
      </p:sp>
      <p:pic>
        <p:nvPicPr>
          <p:cNvPr id="384" name="Picture 18" descr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477" y="2837752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Text Placeholder 2"/>
          <p:cNvSpPr txBox="1"/>
          <p:nvPr/>
        </p:nvSpPr>
        <p:spPr>
          <a:xfrm>
            <a:off x="5103774" y="2755805"/>
            <a:ext cx="3149343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Trade promotion</a:t>
            </a:r>
            <a:br/>
            <a:r>
              <a:t>activities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 Placeholder 2"/>
          <p:cNvSpPr txBox="1"/>
          <p:nvPr/>
        </p:nvSpPr>
        <p:spPr>
          <a:xfrm>
            <a:off x="778451" y="735012"/>
            <a:ext cx="3447791" cy="181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Mission of</a:t>
            </a:r>
            <a:br/>
            <a:r>
              <a:t>the Export</a:t>
            </a:r>
            <a:br/>
            <a:r>
              <a:t>Promotion</a:t>
            </a:r>
            <a:br/>
            <a:r>
              <a:t>Office </a:t>
            </a:r>
          </a:p>
        </p:txBody>
      </p:sp>
      <p:sp>
        <p:nvSpPr>
          <p:cNvPr id="388" name="Text Placeholder 2"/>
          <p:cNvSpPr txBox="1"/>
          <p:nvPr/>
        </p:nvSpPr>
        <p:spPr>
          <a:xfrm>
            <a:off x="1498197" y="5455707"/>
            <a:ext cx="2245113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About EPO Activities</a:t>
            </a:r>
          </a:p>
        </p:txBody>
      </p:sp>
      <p:sp>
        <p:nvSpPr>
          <p:cNvPr id="389" name="Text Placeholder 2"/>
          <p:cNvSpPr txBox="1"/>
          <p:nvPr/>
        </p:nvSpPr>
        <p:spPr>
          <a:xfrm>
            <a:off x="8982338" y="868971"/>
            <a:ext cx="2535874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Developing</a:t>
            </a:r>
            <a:br/>
            <a:r>
              <a:t>export</a:t>
            </a:r>
            <a:br/>
            <a:r>
              <a:t>competencies</a:t>
            </a:r>
          </a:p>
        </p:txBody>
      </p:sp>
      <p:sp>
        <p:nvSpPr>
          <p:cNvPr id="390" name="Text Placeholder 2"/>
          <p:cNvSpPr txBox="1"/>
          <p:nvPr/>
        </p:nvSpPr>
        <p:spPr>
          <a:xfrm>
            <a:off x="9089439" y="2143195"/>
            <a:ext cx="2535874" cy="110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Promoting</a:t>
            </a:r>
            <a:br/>
            <a:r>
              <a:t>Ukrainian</a:t>
            </a:r>
            <a:br/>
            <a:r>
              <a:t>products and</a:t>
            </a:r>
            <a:br/>
            <a:r>
              <a:t>services abroad</a:t>
            </a:r>
          </a:p>
        </p:txBody>
      </p:sp>
      <p:sp>
        <p:nvSpPr>
          <p:cNvPr id="391" name="Text Placeholder 2"/>
          <p:cNvSpPr txBox="1"/>
          <p:nvPr/>
        </p:nvSpPr>
        <p:spPr>
          <a:xfrm>
            <a:off x="5467877" y="2235106"/>
            <a:ext cx="2535874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Facilitating partnership and cooperation</a:t>
            </a:r>
            <a:br/>
            <a:r>
              <a:t>with foreign businesses</a:t>
            </a:r>
          </a:p>
        </p:txBody>
      </p:sp>
      <p:pic>
        <p:nvPicPr>
          <p:cNvPr id="392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877" y="2144036"/>
            <a:ext cx="723437" cy="723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Picture 27" descr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786" y="2235106"/>
            <a:ext cx="657670" cy="657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Picture 28" descr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469" y="868971"/>
            <a:ext cx="657670" cy="657670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Text Placeholder 2"/>
          <p:cNvSpPr txBox="1"/>
          <p:nvPr/>
        </p:nvSpPr>
        <p:spPr>
          <a:xfrm>
            <a:off x="4530181" y="735014"/>
            <a:ext cx="3447791" cy="1107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EPO mission is to help</a:t>
            </a:r>
            <a:br/>
            <a:r>
              <a:t>Ukrainian business to</a:t>
            </a:r>
            <a:br/>
            <a:r>
              <a:t>become successful on the international markets by: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ext Placeholder 2"/>
          <p:cNvSpPr txBox="1"/>
          <p:nvPr/>
        </p:nvSpPr>
        <p:spPr>
          <a:xfrm>
            <a:off x="4541521" y="1089882"/>
            <a:ext cx="3237549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in Ukraine</a:t>
            </a:r>
          </a:p>
        </p:txBody>
      </p:sp>
      <p:sp>
        <p:nvSpPr>
          <p:cNvPr id="398" name="Text Placeholder 2"/>
          <p:cNvSpPr txBox="1"/>
          <p:nvPr/>
        </p:nvSpPr>
        <p:spPr>
          <a:xfrm>
            <a:off x="778452" y="735012"/>
            <a:ext cx="296485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Sourcing Services </a:t>
            </a:r>
          </a:p>
        </p:txBody>
      </p:sp>
      <p:sp>
        <p:nvSpPr>
          <p:cNvPr id="399" name="Text Placeholder 2"/>
          <p:cNvSpPr txBox="1"/>
          <p:nvPr/>
        </p:nvSpPr>
        <p:spPr>
          <a:xfrm>
            <a:off x="4541520" y="747714"/>
            <a:ext cx="3237548" cy="39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Sourcing benefits </a:t>
            </a:r>
          </a:p>
        </p:txBody>
      </p:sp>
      <p:sp>
        <p:nvSpPr>
          <p:cNvPr id="400" name="Text Placeholder 2"/>
          <p:cNvSpPr txBox="1"/>
          <p:nvPr/>
        </p:nvSpPr>
        <p:spPr>
          <a:xfrm>
            <a:off x="8072120" y="1089882"/>
            <a:ext cx="3237549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for foreign importers:</a:t>
            </a:r>
          </a:p>
        </p:txBody>
      </p:sp>
      <p:sp>
        <p:nvSpPr>
          <p:cNvPr id="401" name="Text Placeholder 2"/>
          <p:cNvSpPr txBox="1"/>
          <p:nvPr/>
        </p:nvSpPr>
        <p:spPr>
          <a:xfrm>
            <a:off x="8072119" y="747714"/>
            <a:ext cx="3237548" cy="39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Sourcing challenges</a:t>
            </a:r>
          </a:p>
        </p:txBody>
      </p:sp>
      <p:sp>
        <p:nvSpPr>
          <p:cNvPr id="402" name="Text Placeholder 2"/>
          <p:cNvSpPr txBox="1"/>
          <p:nvPr/>
        </p:nvSpPr>
        <p:spPr>
          <a:xfrm>
            <a:off x="1498197" y="5455707"/>
            <a:ext cx="2245113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pPr>
            <a:r>
              <a:t>Sourcing</a:t>
            </a:r>
            <a:br/>
            <a:r>
              <a:t>services of EPO</a:t>
            </a:r>
          </a:p>
        </p:txBody>
      </p:sp>
      <p:sp>
        <p:nvSpPr>
          <p:cNvPr id="403" name="Text Placeholder 2"/>
          <p:cNvSpPr txBox="1"/>
          <p:nvPr/>
        </p:nvSpPr>
        <p:spPr>
          <a:xfrm>
            <a:off x="5467877" y="1680092"/>
            <a:ext cx="2535874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Cost</a:t>
            </a:r>
            <a:br/>
            <a:r>
              <a:t>reduction</a:t>
            </a:r>
          </a:p>
        </p:txBody>
      </p:sp>
      <p:sp>
        <p:nvSpPr>
          <p:cNvPr id="404" name="Text Placeholder 2"/>
          <p:cNvSpPr txBox="1"/>
          <p:nvPr/>
        </p:nvSpPr>
        <p:spPr>
          <a:xfrm>
            <a:off x="5467877" y="2648280"/>
            <a:ext cx="2535874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Value</a:t>
            </a:r>
            <a:br/>
            <a:r>
              <a:t>creation</a:t>
            </a:r>
          </a:p>
        </p:txBody>
      </p:sp>
      <p:sp>
        <p:nvSpPr>
          <p:cNvPr id="405" name="Text Placeholder 2"/>
          <p:cNvSpPr txBox="1"/>
          <p:nvPr/>
        </p:nvSpPr>
        <p:spPr>
          <a:xfrm>
            <a:off x="5467877" y="3670255"/>
            <a:ext cx="2535874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Innovation</a:t>
            </a:r>
          </a:p>
        </p:txBody>
      </p:sp>
      <p:sp>
        <p:nvSpPr>
          <p:cNvPr id="406" name="Text Placeholder 2"/>
          <p:cNvSpPr txBox="1"/>
          <p:nvPr/>
        </p:nvSpPr>
        <p:spPr>
          <a:xfrm>
            <a:off x="4555288" y="5395374"/>
            <a:ext cx="638942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1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Best Solution – professional Sourcing Services offered by the Export Promotion Office of Ukraine</a:t>
            </a:r>
          </a:p>
        </p:txBody>
      </p:sp>
      <p:sp>
        <p:nvSpPr>
          <p:cNvPr id="407" name="Text Placeholder 2"/>
          <p:cNvSpPr txBox="1"/>
          <p:nvPr/>
        </p:nvSpPr>
        <p:spPr>
          <a:xfrm>
            <a:off x="8977558" y="1680092"/>
            <a:ext cx="2535875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Time and money consuming</a:t>
            </a:r>
          </a:p>
        </p:txBody>
      </p:sp>
      <p:sp>
        <p:nvSpPr>
          <p:cNvPr id="408" name="Text Placeholder 2"/>
          <p:cNvSpPr txBox="1"/>
          <p:nvPr/>
        </p:nvSpPr>
        <p:spPr>
          <a:xfrm>
            <a:off x="8977558" y="2648280"/>
            <a:ext cx="2124335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Cross cultural communication problems</a:t>
            </a:r>
          </a:p>
        </p:txBody>
      </p:sp>
      <p:pic>
        <p:nvPicPr>
          <p:cNvPr id="409" name="Picture 38" descr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112" y="1598266"/>
            <a:ext cx="657670" cy="657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Picture 39" descr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786" y="2665717"/>
            <a:ext cx="657670" cy="657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Picture 41" descr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125" y="1634034"/>
            <a:ext cx="657670" cy="657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Picture 42" descr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112" y="3560774"/>
            <a:ext cx="657670" cy="657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Picture 43" descr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3684" y="2679786"/>
            <a:ext cx="657670" cy="657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 Placeholder 2"/>
          <p:cNvSpPr txBox="1"/>
          <p:nvPr/>
        </p:nvSpPr>
        <p:spPr>
          <a:xfrm>
            <a:off x="778451" y="735012"/>
            <a:ext cx="3447791" cy="181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Best Solution</a:t>
            </a:r>
            <a:br/>
            <a:r>
              <a:t>to Source in Ukraine </a:t>
            </a:r>
            <a:br/>
            <a:r>
              <a:t>- Export Promotion Office </a:t>
            </a:r>
          </a:p>
        </p:txBody>
      </p:sp>
      <p:sp>
        <p:nvSpPr>
          <p:cNvPr id="416" name="Text Placeholder 2"/>
          <p:cNvSpPr txBox="1"/>
          <p:nvPr/>
        </p:nvSpPr>
        <p:spPr>
          <a:xfrm>
            <a:off x="1498197" y="5455707"/>
            <a:ext cx="2245113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pPr>
            <a:r>
              <a:t>Sourcing</a:t>
            </a:r>
            <a:br/>
            <a:r>
              <a:t>services of EPO</a:t>
            </a:r>
          </a:p>
        </p:txBody>
      </p:sp>
      <p:sp>
        <p:nvSpPr>
          <p:cNvPr id="417" name="Text Placeholder 2"/>
          <p:cNvSpPr txBox="1"/>
          <p:nvPr/>
        </p:nvSpPr>
        <p:spPr>
          <a:xfrm>
            <a:off x="9016687" y="798512"/>
            <a:ext cx="2535874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Introduction to </a:t>
            </a:r>
            <a:br/>
            <a:r>
              <a:t>Quality Suppliers</a:t>
            </a:r>
          </a:p>
        </p:txBody>
      </p:sp>
      <p:sp>
        <p:nvSpPr>
          <p:cNvPr id="418" name="Text Placeholder 2"/>
          <p:cNvSpPr txBox="1"/>
          <p:nvPr/>
        </p:nvSpPr>
        <p:spPr>
          <a:xfrm>
            <a:off x="9016687" y="1954201"/>
            <a:ext cx="2289806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B2B meetings</a:t>
            </a:r>
            <a:br/>
            <a:r>
              <a:t>with shortlisted companies</a:t>
            </a:r>
          </a:p>
        </p:txBody>
      </p:sp>
      <p:sp>
        <p:nvSpPr>
          <p:cNvPr id="419" name="Text Placeholder 2"/>
          <p:cNvSpPr txBox="1"/>
          <p:nvPr/>
        </p:nvSpPr>
        <p:spPr>
          <a:xfrm>
            <a:off x="4550391" y="798512"/>
            <a:ext cx="3377169" cy="387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Our Team offers</a:t>
            </a:r>
            <a:br/>
            <a:r>
              <a:rPr b="1">
                <a:latin typeface="Montserrat"/>
                <a:ea typeface="Montserrat"/>
                <a:cs typeface="Montserrat"/>
                <a:sym typeface="Montserrat"/>
              </a:rPr>
              <a:t>Professional Turnkey</a:t>
            </a:r>
            <a:br>
              <a:rPr b="1">
                <a:latin typeface="Montserrat"/>
                <a:ea typeface="Montserrat"/>
                <a:cs typeface="Montserrat"/>
                <a:sym typeface="Montserrat"/>
              </a:rPr>
            </a:br>
            <a:r>
              <a:rPr b="1">
                <a:latin typeface="Montserrat"/>
                <a:ea typeface="Montserrat"/>
                <a:cs typeface="Montserrat"/>
                <a:sym typeface="Montserrat"/>
              </a:rPr>
              <a:t>Search Services </a:t>
            </a:r>
            <a:r>
              <a:t>for foreign companies to help them</a:t>
            </a:r>
            <a:br/>
            <a:r>
              <a:t>find Reliable Suppliers of: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2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Goods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2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Components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2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Subcomponents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2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Services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2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Technology Solutions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spcBef>
                <a:spcPts val="1800"/>
              </a:spcBef>
              <a:defRPr sz="1700" b="1">
                <a:latin typeface="Montserrat"/>
                <a:ea typeface="Montserrat"/>
                <a:cs typeface="Montserrat"/>
                <a:sym typeface="Montserrat"/>
              </a:defRPr>
            </a:pPr>
            <a:r>
              <a:t>in Ukraine.</a:t>
            </a:r>
          </a:p>
        </p:txBody>
      </p:sp>
      <p:pic>
        <p:nvPicPr>
          <p:cNvPr id="420" name="Picture 16" descr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125" y="836612"/>
            <a:ext cx="597881" cy="597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Picture 22" descr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274" y="1981200"/>
            <a:ext cx="597882" cy="597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ext Placeholder 2"/>
          <p:cNvSpPr txBox="1"/>
          <p:nvPr/>
        </p:nvSpPr>
        <p:spPr>
          <a:xfrm>
            <a:off x="778451" y="735012"/>
            <a:ext cx="3447791" cy="181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Best Solution</a:t>
            </a:r>
            <a:br/>
            <a:r>
              <a:t>to Source in Ukraine </a:t>
            </a:r>
            <a:br/>
            <a:r>
              <a:t>- Export Promotion Office </a:t>
            </a:r>
          </a:p>
        </p:txBody>
      </p:sp>
      <p:sp>
        <p:nvSpPr>
          <p:cNvPr id="424" name="Text Placeholder 2"/>
          <p:cNvSpPr txBox="1"/>
          <p:nvPr/>
        </p:nvSpPr>
        <p:spPr>
          <a:xfrm>
            <a:off x="1498197" y="5455707"/>
            <a:ext cx="2245113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pPr>
            <a:r>
              <a:t>Sourcing</a:t>
            </a:r>
            <a:br/>
            <a:r>
              <a:t>services of EPO</a:t>
            </a:r>
          </a:p>
        </p:txBody>
      </p:sp>
      <p:sp>
        <p:nvSpPr>
          <p:cNvPr id="425" name="Text Placeholder 2"/>
          <p:cNvSpPr txBox="1"/>
          <p:nvPr/>
        </p:nvSpPr>
        <p:spPr>
          <a:xfrm>
            <a:off x="5486086" y="798512"/>
            <a:ext cx="2535874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Status and</a:t>
            </a:r>
            <a:br/>
            <a:r>
              <a:t>reputation of a government agency</a:t>
            </a:r>
          </a:p>
        </p:txBody>
      </p:sp>
      <p:sp>
        <p:nvSpPr>
          <p:cNvPr id="426" name="Text Placeholder 2"/>
          <p:cNvSpPr txBox="1"/>
          <p:nvPr/>
        </p:nvSpPr>
        <p:spPr>
          <a:xfrm>
            <a:off x="5486086" y="2111368"/>
            <a:ext cx="2535874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Access to the databases of reliable suppliers</a:t>
            </a:r>
          </a:p>
        </p:txBody>
      </p:sp>
      <p:sp>
        <p:nvSpPr>
          <p:cNvPr id="427" name="Text Placeholder 2"/>
          <p:cNvSpPr txBox="1"/>
          <p:nvPr/>
        </p:nvSpPr>
        <p:spPr>
          <a:xfrm>
            <a:off x="9016687" y="798512"/>
            <a:ext cx="2535874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Professional consulting</a:t>
            </a:r>
            <a:br/>
            <a:r>
              <a:t>Team</a:t>
            </a:r>
          </a:p>
        </p:txBody>
      </p:sp>
      <p:sp>
        <p:nvSpPr>
          <p:cNvPr id="428" name="Text Placeholder 2"/>
          <p:cNvSpPr txBox="1"/>
          <p:nvPr/>
        </p:nvSpPr>
        <p:spPr>
          <a:xfrm>
            <a:off x="9016687" y="2111368"/>
            <a:ext cx="2289806" cy="110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Able to communicate Western customers’ expectations  through</a:t>
            </a:r>
            <a:br/>
            <a:r>
              <a:t>the supply chain</a:t>
            </a:r>
          </a:p>
        </p:txBody>
      </p:sp>
      <p:sp>
        <p:nvSpPr>
          <p:cNvPr id="429" name="Text Placeholder 2"/>
          <p:cNvSpPr txBox="1"/>
          <p:nvPr/>
        </p:nvSpPr>
        <p:spPr>
          <a:xfrm>
            <a:off x="5486086" y="3351205"/>
            <a:ext cx="2535874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Free of Charge </a:t>
            </a:r>
          </a:p>
        </p:txBody>
      </p:sp>
      <p:pic>
        <p:nvPicPr>
          <p:cNvPr id="430" name="Picture 17" descr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908" y="873802"/>
            <a:ext cx="696799" cy="6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Picture 20" descr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124" y="799222"/>
            <a:ext cx="720001" cy="7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Picture 21" descr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289" y="2171157"/>
            <a:ext cx="657670" cy="657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Picture 22" descr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415" y="3171375"/>
            <a:ext cx="657670" cy="657670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Straight Connector 7"/>
          <p:cNvSpPr/>
          <p:nvPr/>
        </p:nvSpPr>
        <p:spPr>
          <a:xfrm>
            <a:off x="4750419" y="3294055"/>
            <a:ext cx="518666" cy="477845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35" name="Picture 26" descr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033" y="2195307"/>
            <a:ext cx="597882" cy="597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Text Placeholder 2"/>
          <p:cNvSpPr txBox="1"/>
          <p:nvPr/>
        </p:nvSpPr>
        <p:spPr>
          <a:xfrm>
            <a:off x="778452" y="735012"/>
            <a:ext cx="2964858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How Sourcing with EPO works</a:t>
            </a:r>
          </a:p>
        </p:txBody>
      </p:sp>
      <p:sp>
        <p:nvSpPr>
          <p:cNvPr id="438" name="Text Placeholder 2"/>
          <p:cNvSpPr txBox="1"/>
          <p:nvPr/>
        </p:nvSpPr>
        <p:spPr>
          <a:xfrm>
            <a:off x="4530409" y="403230"/>
            <a:ext cx="1256348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20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1</a:t>
            </a:r>
          </a:p>
        </p:txBody>
      </p:sp>
      <p:sp>
        <p:nvSpPr>
          <p:cNvPr id="439" name="Text Placeholder 2"/>
          <p:cNvSpPr txBox="1"/>
          <p:nvPr/>
        </p:nvSpPr>
        <p:spPr>
          <a:xfrm>
            <a:off x="8128752" y="403230"/>
            <a:ext cx="1022435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20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2</a:t>
            </a:r>
          </a:p>
        </p:txBody>
      </p:sp>
      <p:sp>
        <p:nvSpPr>
          <p:cNvPr id="440" name="Text Placeholder 2"/>
          <p:cNvSpPr txBox="1"/>
          <p:nvPr/>
        </p:nvSpPr>
        <p:spPr>
          <a:xfrm>
            <a:off x="7993815" y="2104663"/>
            <a:ext cx="1444192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20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4</a:t>
            </a:r>
          </a:p>
        </p:txBody>
      </p:sp>
      <p:sp>
        <p:nvSpPr>
          <p:cNvPr id="441" name="Text Placeholder 2"/>
          <p:cNvSpPr txBox="1"/>
          <p:nvPr/>
        </p:nvSpPr>
        <p:spPr>
          <a:xfrm>
            <a:off x="4414001" y="2104663"/>
            <a:ext cx="1444192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20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3</a:t>
            </a:r>
          </a:p>
        </p:txBody>
      </p:sp>
      <p:sp>
        <p:nvSpPr>
          <p:cNvPr id="442" name="Text Placeholder 2"/>
          <p:cNvSpPr txBox="1"/>
          <p:nvPr/>
        </p:nvSpPr>
        <p:spPr>
          <a:xfrm>
            <a:off x="5613897" y="1468075"/>
            <a:ext cx="2202752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when looking for new partner in Ukraine</a:t>
            </a:r>
          </a:p>
        </p:txBody>
      </p:sp>
      <p:sp>
        <p:nvSpPr>
          <p:cNvPr id="443" name="Text Placeholder 2"/>
          <p:cNvSpPr txBox="1"/>
          <p:nvPr/>
        </p:nvSpPr>
        <p:spPr>
          <a:xfrm>
            <a:off x="5613897" y="745593"/>
            <a:ext cx="2376309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Customer’s request to EPO</a:t>
            </a:r>
          </a:p>
        </p:txBody>
      </p:sp>
      <p:sp>
        <p:nvSpPr>
          <p:cNvPr id="444" name="Text Placeholder 2"/>
          <p:cNvSpPr txBox="1"/>
          <p:nvPr/>
        </p:nvSpPr>
        <p:spPr>
          <a:xfrm>
            <a:off x="5613897" y="3158399"/>
            <a:ext cx="2202752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to discuss the Customer’s needs in details</a:t>
            </a:r>
          </a:p>
        </p:txBody>
      </p:sp>
      <p:sp>
        <p:nvSpPr>
          <p:cNvPr id="445" name="Text Placeholder 2"/>
          <p:cNvSpPr txBox="1"/>
          <p:nvPr/>
        </p:nvSpPr>
        <p:spPr>
          <a:xfrm>
            <a:off x="5613897" y="2435916"/>
            <a:ext cx="2376309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Kick-off teleconference</a:t>
            </a:r>
          </a:p>
        </p:txBody>
      </p:sp>
      <p:sp>
        <p:nvSpPr>
          <p:cNvPr id="446" name="Text Placeholder 2"/>
          <p:cNvSpPr txBox="1"/>
          <p:nvPr/>
        </p:nvSpPr>
        <p:spPr>
          <a:xfrm>
            <a:off x="9474696" y="774168"/>
            <a:ext cx="2376309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2000" b="1">
                <a:latin typeface="Montserrat"/>
                <a:ea typeface="Montserrat"/>
                <a:cs typeface="Montserrat"/>
                <a:sym typeface="Montserrat"/>
              </a:defRPr>
            </a:pPr>
            <a:r>
              <a:t>EPO</a:t>
            </a:r>
            <a:br/>
            <a:r>
              <a:t>sourcing</a:t>
            </a:r>
            <a:br/>
            <a:r>
              <a:t>offer</a:t>
            </a:r>
          </a:p>
        </p:txBody>
      </p:sp>
      <p:sp>
        <p:nvSpPr>
          <p:cNvPr id="447" name="Text Placeholder 2"/>
          <p:cNvSpPr txBox="1"/>
          <p:nvPr/>
        </p:nvSpPr>
        <p:spPr>
          <a:xfrm>
            <a:off x="9474696" y="3512315"/>
            <a:ext cx="2163584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long-list, short-list, reference check</a:t>
            </a:r>
          </a:p>
        </p:txBody>
      </p:sp>
      <p:sp>
        <p:nvSpPr>
          <p:cNvPr id="448" name="Text Placeholder 2"/>
          <p:cNvSpPr txBox="1"/>
          <p:nvPr/>
        </p:nvSpPr>
        <p:spPr>
          <a:xfrm>
            <a:off x="9474696" y="2450203"/>
            <a:ext cx="2163584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Search of quality suitable suppliers</a:t>
            </a:r>
          </a:p>
        </p:txBody>
      </p:sp>
      <p:sp>
        <p:nvSpPr>
          <p:cNvPr id="449" name="Text Placeholder 2"/>
          <p:cNvSpPr txBox="1"/>
          <p:nvPr/>
        </p:nvSpPr>
        <p:spPr>
          <a:xfrm>
            <a:off x="1498197" y="5455707"/>
            <a:ext cx="2245113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pPr>
            <a:r>
              <a:t>Sourcing</a:t>
            </a:r>
            <a:br/>
            <a:r>
              <a:t>services of EPO</a:t>
            </a:r>
          </a:p>
        </p:txBody>
      </p:sp>
      <p:sp>
        <p:nvSpPr>
          <p:cNvPr id="450" name="Text Placeholder 2"/>
          <p:cNvSpPr txBox="1"/>
          <p:nvPr/>
        </p:nvSpPr>
        <p:spPr>
          <a:xfrm>
            <a:off x="4399715" y="3814209"/>
            <a:ext cx="1444192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20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5</a:t>
            </a:r>
          </a:p>
        </p:txBody>
      </p:sp>
      <p:sp>
        <p:nvSpPr>
          <p:cNvPr id="451" name="Text Placeholder 2"/>
          <p:cNvSpPr txBox="1"/>
          <p:nvPr/>
        </p:nvSpPr>
        <p:spPr>
          <a:xfrm>
            <a:off x="5613897" y="4824912"/>
            <a:ext cx="2202752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arranged with shortlisted companies</a:t>
            </a:r>
          </a:p>
        </p:txBody>
      </p:sp>
      <p:sp>
        <p:nvSpPr>
          <p:cNvPr id="452" name="Text Placeholder 2"/>
          <p:cNvSpPr txBox="1"/>
          <p:nvPr/>
        </p:nvSpPr>
        <p:spPr>
          <a:xfrm>
            <a:off x="5613897" y="4159746"/>
            <a:ext cx="2376309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2000" b="1">
                <a:latin typeface="Montserrat"/>
                <a:ea typeface="Montserrat"/>
                <a:cs typeface="Montserrat"/>
                <a:sym typeface="Montserrat"/>
              </a:defRPr>
            </a:pPr>
            <a:r>
              <a:t>B2B</a:t>
            </a:r>
            <a:br/>
            <a:r>
              <a:t>meetings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Text Placeholder 2"/>
          <p:cNvSpPr txBox="1"/>
          <p:nvPr/>
        </p:nvSpPr>
        <p:spPr>
          <a:xfrm>
            <a:off x="778451" y="735012"/>
            <a:ext cx="3447791" cy="181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Our Team</a:t>
            </a:r>
            <a:br/>
            <a:r>
              <a:t>is your contact point </a:t>
            </a:r>
            <a:br/>
            <a:r>
              <a:t>to import from Ukraine</a:t>
            </a:r>
          </a:p>
        </p:txBody>
      </p:sp>
      <p:sp>
        <p:nvSpPr>
          <p:cNvPr id="455" name="Text Placeholder 2"/>
          <p:cNvSpPr txBox="1"/>
          <p:nvPr/>
        </p:nvSpPr>
        <p:spPr>
          <a:xfrm>
            <a:off x="1498197" y="5455707"/>
            <a:ext cx="2245113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pPr>
            <a:r>
              <a:t>Sourcing</a:t>
            </a:r>
            <a:br/>
            <a:r>
              <a:t>services of EPO</a:t>
            </a:r>
          </a:p>
        </p:txBody>
      </p:sp>
      <p:sp>
        <p:nvSpPr>
          <p:cNvPr id="456" name="Text Placeholder 2"/>
          <p:cNvSpPr txBox="1"/>
          <p:nvPr/>
        </p:nvSpPr>
        <p:spPr>
          <a:xfrm>
            <a:off x="5486086" y="798512"/>
            <a:ext cx="2535874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Introduction</a:t>
            </a:r>
            <a:br/>
            <a:r>
              <a:t>to Ukrainian</a:t>
            </a:r>
            <a:br/>
            <a:r>
              <a:t>quality suppliers</a:t>
            </a:r>
          </a:p>
        </p:txBody>
      </p:sp>
      <p:sp>
        <p:nvSpPr>
          <p:cNvPr id="457" name="Text Placeholder 2"/>
          <p:cNvSpPr txBox="1"/>
          <p:nvPr/>
        </p:nvSpPr>
        <p:spPr>
          <a:xfrm>
            <a:off x="5486086" y="2297113"/>
            <a:ext cx="2535874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Organisation of buyers’ visits &amp; B2B meetings</a:t>
            </a:r>
          </a:p>
        </p:txBody>
      </p:sp>
      <p:sp>
        <p:nvSpPr>
          <p:cNvPr id="458" name="Text Placeholder 2"/>
          <p:cNvSpPr txBox="1"/>
          <p:nvPr/>
        </p:nvSpPr>
        <p:spPr>
          <a:xfrm>
            <a:off x="9016687" y="798512"/>
            <a:ext cx="2535874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Assistance</a:t>
            </a:r>
            <a:br/>
            <a:r>
              <a:t>with local</a:t>
            </a:r>
            <a:br/>
            <a:r>
              <a:t>sourcing</a:t>
            </a:r>
          </a:p>
        </p:txBody>
      </p:sp>
      <p:sp>
        <p:nvSpPr>
          <p:cNvPr id="459" name="Text Placeholder 2"/>
          <p:cNvSpPr txBox="1"/>
          <p:nvPr/>
        </p:nvSpPr>
        <p:spPr>
          <a:xfrm>
            <a:off x="9016687" y="2297113"/>
            <a:ext cx="2535874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On-line services</a:t>
            </a:r>
            <a:br/>
            <a:r>
              <a:t>“Your Ukrainian Supplier”</a:t>
            </a:r>
          </a:p>
        </p:txBody>
      </p:sp>
      <p:pic>
        <p:nvPicPr>
          <p:cNvPr id="460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995" y="808037"/>
            <a:ext cx="723437" cy="723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908" y="2335213"/>
            <a:ext cx="597882" cy="597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Picture 13" descr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125" y="2297113"/>
            <a:ext cx="657670" cy="657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Picture 14" descr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125" y="873804"/>
            <a:ext cx="657670" cy="657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Picture Placeholder 23" descr="Picture Placeholder 23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2707" y="0"/>
            <a:ext cx="12186585" cy="6858000"/>
          </a:xfrm>
          <a:prstGeom prst="rect">
            <a:avLst/>
          </a:prstGeom>
        </p:spPr>
      </p:pic>
      <p:sp>
        <p:nvSpPr>
          <p:cNvPr id="466" name="Rectangle 19"/>
          <p:cNvSpPr/>
          <p:nvPr/>
        </p:nvSpPr>
        <p:spPr>
          <a:xfrm>
            <a:off x="839787" y="836612"/>
            <a:ext cx="7793226" cy="5184776"/>
          </a:xfrm>
          <a:prstGeom prst="rect">
            <a:avLst/>
          </a:prstGeom>
          <a:solidFill>
            <a:schemeClr val="accent6">
              <a:lumOff val="8235"/>
            </a:schemeClr>
          </a:solidFill>
          <a:ln w="12700">
            <a:solidFill>
              <a:srgbClr val="B28E1B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8235"/>
                  </a:schemeClr>
                </a:solidFill>
              </a:defRPr>
            </a:pPr>
            <a:endParaRPr/>
          </a:p>
        </p:txBody>
      </p:sp>
      <p:pic>
        <p:nvPicPr>
          <p:cNvPr id="467" name="Picture 20" descr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10" y="4826096"/>
            <a:ext cx="478820" cy="740576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Text Placeholder 2"/>
          <p:cNvSpPr txBox="1"/>
          <p:nvPr/>
        </p:nvSpPr>
        <p:spPr>
          <a:xfrm>
            <a:off x="1388050" y="1343532"/>
            <a:ext cx="2964858" cy="225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Our Team</a:t>
            </a:r>
            <a:br/>
            <a:r>
              <a:t>is your contact point</a:t>
            </a:r>
            <a:br/>
            <a:r>
              <a:t> to import from Ukraine</a:t>
            </a:r>
          </a:p>
        </p:txBody>
      </p:sp>
      <p:sp>
        <p:nvSpPr>
          <p:cNvPr id="469" name="Text Placeholder 2"/>
          <p:cNvSpPr txBox="1"/>
          <p:nvPr/>
        </p:nvSpPr>
        <p:spPr>
          <a:xfrm>
            <a:off x="2107798" y="4846107"/>
            <a:ext cx="224511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pPr>
            <a:r>
              <a:t>Sourcing</a:t>
            </a:r>
            <a:br/>
            <a:r>
              <a:t>services of EPO</a:t>
            </a:r>
          </a:p>
        </p:txBody>
      </p:sp>
      <p:sp>
        <p:nvSpPr>
          <p:cNvPr id="470" name="Text Placeholder 2"/>
          <p:cNvSpPr txBox="1"/>
          <p:nvPr/>
        </p:nvSpPr>
        <p:spPr>
          <a:xfrm>
            <a:off x="5491984" y="1117993"/>
            <a:ext cx="1256348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10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1</a:t>
            </a:r>
          </a:p>
        </p:txBody>
      </p:sp>
      <p:sp>
        <p:nvSpPr>
          <p:cNvPr id="471" name="Text Placeholder 2"/>
          <p:cNvSpPr txBox="1"/>
          <p:nvPr/>
        </p:nvSpPr>
        <p:spPr>
          <a:xfrm>
            <a:off x="6444989" y="1408960"/>
            <a:ext cx="1748428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Send us your supply enquiries</a:t>
            </a:r>
          </a:p>
        </p:txBody>
      </p:sp>
      <p:sp>
        <p:nvSpPr>
          <p:cNvPr id="472" name="Text Placeholder 2"/>
          <p:cNvSpPr txBox="1"/>
          <p:nvPr/>
        </p:nvSpPr>
        <p:spPr>
          <a:xfrm>
            <a:off x="5382510" y="2449439"/>
            <a:ext cx="1256349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10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2</a:t>
            </a:r>
          </a:p>
        </p:txBody>
      </p:sp>
      <p:sp>
        <p:nvSpPr>
          <p:cNvPr id="473" name="Text Placeholder 2"/>
          <p:cNvSpPr txBox="1"/>
          <p:nvPr/>
        </p:nvSpPr>
        <p:spPr>
          <a:xfrm>
            <a:off x="5439662" y="3796084"/>
            <a:ext cx="1256348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10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3</a:t>
            </a:r>
          </a:p>
        </p:txBody>
      </p:sp>
      <p:sp>
        <p:nvSpPr>
          <p:cNvPr id="474" name="Text Placeholder 2"/>
          <p:cNvSpPr txBox="1"/>
          <p:nvPr/>
        </p:nvSpPr>
        <p:spPr>
          <a:xfrm>
            <a:off x="6444988" y="4104159"/>
            <a:ext cx="1798459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We reply you for free</a:t>
            </a:r>
          </a:p>
        </p:txBody>
      </p:sp>
      <p:sp>
        <p:nvSpPr>
          <p:cNvPr id="475" name="Text Placeholder 2"/>
          <p:cNvSpPr txBox="1"/>
          <p:nvPr/>
        </p:nvSpPr>
        <p:spPr>
          <a:xfrm>
            <a:off x="6444988" y="2809968"/>
            <a:ext cx="1695272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We source them 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Text Placeholder 2"/>
          <p:cNvSpPr txBox="1"/>
          <p:nvPr/>
        </p:nvSpPr>
        <p:spPr>
          <a:xfrm>
            <a:off x="778451" y="735012"/>
            <a:ext cx="3447791" cy="225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Featured Clients whom we helped to find reliable manufacturers in Ukraine</a:t>
            </a:r>
          </a:p>
        </p:txBody>
      </p:sp>
      <p:sp>
        <p:nvSpPr>
          <p:cNvPr id="478" name="Text Placeholder 2"/>
          <p:cNvSpPr txBox="1"/>
          <p:nvPr/>
        </p:nvSpPr>
        <p:spPr>
          <a:xfrm>
            <a:off x="1498197" y="5455707"/>
            <a:ext cx="2245113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pPr>
            <a:r>
              <a:t>Sourcing</a:t>
            </a:r>
            <a:br/>
            <a:r>
              <a:t>services of EPO</a:t>
            </a:r>
          </a:p>
        </p:txBody>
      </p:sp>
      <p:pic>
        <p:nvPicPr>
          <p:cNvPr id="479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851" y="787607"/>
            <a:ext cx="1764281" cy="310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594" y="1767744"/>
            <a:ext cx="1441451" cy="423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903" y="2755988"/>
            <a:ext cx="1441451" cy="656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3589" y="3644900"/>
            <a:ext cx="952501" cy="772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4691" y="856545"/>
            <a:ext cx="1145896" cy="259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Picture 9" descr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6671" y="1498245"/>
            <a:ext cx="666570" cy="893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Picture 10" descr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0252" y="3813650"/>
            <a:ext cx="1572754" cy="134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Picture 11" descr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9082" y="2787738"/>
            <a:ext cx="1241514" cy="522001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Text Placeholder 2"/>
          <p:cNvSpPr txBox="1"/>
          <p:nvPr/>
        </p:nvSpPr>
        <p:spPr>
          <a:xfrm>
            <a:off x="4548989" y="765968"/>
            <a:ext cx="1496720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Falke Ag, Germany </a:t>
            </a:r>
          </a:p>
        </p:txBody>
      </p:sp>
      <p:sp>
        <p:nvSpPr>
          <p:cNvPr id="488" name="Text Placeholder 2"/>
          <p:cNvSpPr txBox="1"/>
          <p:nvPr/>
        </p:nvSpPr>
        <p:spPr>
          <a:xfrm>
            <a:off x="4548989" y="1742578"/>
            <a:ext cx="163091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Sanders, Denmark </a:t>
            </a:r>
          </a:p>
        </p:txBody>
      </p:sp>
      <p:sp>
        <p:nvSpPr>
          <p:cNvPr id="489" name="Text Placeholder 2"/>
          <p:cNvSpPr txBox="1"/>
          <p:nvPr/>
        </p:nvSpPr>
        <p:spPr>
          <a:xfrm>
            <a:off x="4548989" y="2742542"/>
            <a:ext cx="1481312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Decathlon, France</a:t>
            </a:r>
          </a:p>
        </p:txBody>
      </p:sp>
      <p:sp>
        <p:nvSpPr>
          <p:cNvPr id="490" name="Text Placeholder 2"/>
          <p:cNvSpPr txBox="1"/>
          <p:nvPr/>
        </p:nvSpPr>
        <p:spPr>
          <a:xfrm>
            <a:off x="4548989" y="3699709"/>
            <a:ext cx="1481313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Sun Global Corporation, Japan</a:t>
            </a:r>
          </a:p>
        </p:txBody>
      </p:sp>
      <p:sp>
        <p:nvSpPr>
          <p:cNvPr id="491" name="Text Placeholder 2"/>
          <p:cNvSpPr txBox="1"/>
          <p:nvPr/>
        </p:nvSpPr>
        <p:spPr>
          <a:xfrm>
            <a:off x="8056957" y="3699709"/>
            <a:ext cx="1630914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Naaman Refractories, Israel</a:t>
            </a:r>
          </a:p>
        </p:txBody>
      </p:sp>
      <p:sp>
        <p:nvSpPr>
          <p:cNvPr id="492" name="Text Placeholder 2"/>
          <p:cNvSpPr txBox="1"/>
          <p:nvPr/>
        </p:nvSpPr>
        <p:spPr>
          <a:xfrm>
            <a:off x="8070405" y="765968"/>
            <a:ext cx="163091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Next PLS, Great Britain</a:t>
            </a:r>
          </a:p>
        </p:txBody>
      </p:sp>
      <p:sp>
        <p:nvSpPr>
          <p:cNvPr id="493" name="Text Placeholder 2"/>
          <p:cNvSpPr txBox="1"/>
          <p:nvPr/>
        </p:nvSpPr>
        <p:spPr>
          <a:xfrm>
            <a:off x="8056957" y="2742542"/>
            <a:ext cx="182990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Hitachi Europe GmbH, Japan</a:t>
            </a:r>
          </a:p>
        </p:txBody>
      </p:sp>
      <p:sp>
        <p:nvSpPr>
          <p:cNvPr id="494" name="Text Placeholder 2"/>
          <p:cNvSpPr txBox="1"/>
          <p:nvPr/>
        </p:nvSpPr>
        <p:spPr>
          <a:xfrm>
            <a:off x="8087617" y="1742578"/>
            <a:ext cx="211332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Dale of Norway</a:t>
            </a:r>
            <a:br/>
            <a:r>
              <a:t>AS, Norway</a:t>
            </a:r>
          </a:p>
        </p:txBody>
      </p:sp>
      <p:sp>
        <p:nvSpPr>
          <p:cNvPr id="495" name="Text Placeholder 2"/>
          <p:cNvSpPr txBox="1"/>
          <p:nvPr/>
        </p:nvSpPr>
        <p:spPr>
          <a:xfrm>
            <a:off x="4521691" y="4919905"/>
            <a:ext cx="1672842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Gulf Waves Food Stuff Trading, UAE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ext Placeholder 2"/>
          <p:cNvSpPr txBox="1"/>
          <p:nvPr/>
        </p:nvSpPr>
        <p:spPr>
          <a:xfrm>
            <a:off x="813315" y="2460426"/>
            <a:ext cx="1102113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7999"/>
              </a:lnSpc>
              <a:spcBef>
                <a:spcPts val="2200"/>
              </a:spcBef>
              <a:defRPr sz="1700" b="1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dirty="0"/>
              <a:t>Email:</a:t>
            </a:r>
          </a:p>
        </p:txBody>
      </p:sp>
      <p:sp>
        <p:nvSpPr>
          <p:cNvPr id="498" name="Text Placeholder 2"/>
          <p:cNvSpPr txBox="1"/>
          <p:nvPr/>
        </p:nvSpPr>
        <p:spPr>
          <a:xfrm>
            <a:off x="813314" y="2941690"/>
            <a:ext cx="1414935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7999"/>
              </a:lnSpc>
              <a:spcBef>
                <a:spcPts val="2200"/>
              </a:spcBef>
              <a:defRPr sz="1700" b="1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dirty="0" err="1"/>
              <a:t>facebook</a:t>
            </a:r>
            <a:endParaRPr dirty="0"/>
          </a:p>
        </p:txBody>
      </p:sp>
      <p:sp>
        <p:nvSpPr>
          <p:cNvPr id="499" name="Text Placeholder 2"/>
          <p:cNvSpPr txBox="1"/>
          <p:nvPr/>
        </p:nvSpPr>
        <p:spPr>
          <a:xfrm>
            <a:off x="2172883" y="2460426"/>
            <a:ext cx="2738407" cy="972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7999"/>
              </a:lnSpc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en-US" dirty="0">
                <a:hlinkClick r:id="rId3"/>
              </a:rPr>
              <a:t>vliashenko</a:t>
            </a:r>
            <a:r>
              <a:rPr dirty="0">
                <a:hlinkClick r:id="rId3"/>
              </a:rPr>
              <a:t>@epo.org.ua</a:t>
            </a:r>
            <a:endParaRPr lang="en-US" dirty="0"/>
          </a:p>
          <a:p>
            <a:endParaRPr dirty="0"/>
          </a:p>
        </p:txBody>
      </p:sp>
      <p:sp>
        <p:nvSpPr>
          <p:cNvPr id="500" name="Text Placeholder 2"/>
          <p:cNvSpPr txBox="1"/>
          <p:nvPr/>
        </p:nvSpPr>
        <p:spPr>
          <a:xfrm>
            <a:off x="2160851" y="2941690"/>
            <a:ext cx="2738407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7999"/>
              </a:lnSpc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dirty="0"/>
              <a:t>/</a:t>
            </a:r>
            <a:r>
              <a:rPr dirty="0" err="1"/>
              <a:t>exportpromotionoffice</a:t>
            </a: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 Placeholder 2"/>
          <p:cNvSpPr txBox="1"/>
          <p:nvPr/>
        </p:nvSpPr>
        <p:spPr>
          <a:xfrm>
            <a:off x="5443223" y="798512"/>
            <a:ext cx="2163647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 b="1">
                <a:latin typeface="Montserrat"/>
                <a:ea typeface="Montserrat"/>
                <a:cs typeface="Montserrat"/>
                <a:sym typeface="Montserrat"/>
              </a:defRPr>
            </a:pPr>
            <a:r>
              <a:t>Largest country</a:t>
            </a:r>
            <a:r>
              <a:rPr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b="0">
                <a:latin typeface="Montserrat Light"/>
                <a:ea typeface="Montserrat Light"/>
                <a:cs typeface="Montserrat Light"/>
                <a:sym typeface="Montserrat Light"/>
              </a:rPr>
              <a:t>within Europe - 603,500 square km</a:t>
            </a:r>
          </a:p>
        </p:txBody>
      </p:sp>
      <p:sp>
        <p:nvSpPr>
          <p:cNvPr id="116" name="Text Placeholder 2"/>
          <p:cNvSpPr txBox="1"/>
          <p:nvPr/>
        </p:nvSpPr>
        <p:spPr>
          <a:xfrm>
            <a:off x="5443223" y="2297113"/>
            <a:ext cx="2535874" cy="212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World player</a:t>
            </a:r>
            <a:br/>
            <a:r>
              <a:t>in </a:t>
            </a:r>
            <a:r>
              <a:rPr b="1">
                <a:latin typeface="Montserrat"/>
                <a:ea typeface="Montserrat"/>
                <a:cs typeface="Montserrat"/>
                <a:sym typeface="Montserrat"/>
              </a:rPr>
              <a:t>agriculture</a:t>
            </a:r>
            <a:r>
              <a:t> industry, developed </a:t>
            </a:r>
            <a:r>
              <a:rPr b="1">
                <a:latin typeface="Montserrat"/>
                <a:ea typeface="Montserrat"/>
                <a:cs typeface="Montserrat"/>
                <a:sym typeface="Montserrat"/>
              </a:rPr>
              <a:t>energy, metallurgy, chemicals, manufacturing</a:t>
            </a:r>
            <a:r>
              <a:t>, massive innovative </a:t>
            </a:r>
            <a:r>
              <a:rPr b="1">
                <a:latin typeface="Montserrat"/>
                <a:ea typeface="Montserrat"/>
                <a:cs typeface="Montserrat"/>
                <a:sym typeface="Montserrat"/>
              </a:rPr>
              <a:t>industrial</a:t>
            </a:r>
            <a:r>
              <a:t> base, booming </a:t>
            </a:r>
            <a:r>
              <a:rPr b="1">
                <a:latin typeface="Montserrat"/>
                <a:ea typeface="Montserrat"/>
                <a:cs typeface="Montserrat"/>
                <a:sym typeface="Montserrat"/>
              </a:rPr>
              <a:t>IT and</a:t>
            </a:r>
            <a:br>
              <a:rPr b="1">
                <a:latin typeface="Montserrat"/>
                <a:ea typeface="Montserrat"/>
                <a:cs typeface="Montserrat"/>
                <a:sym typeface="Montserrat"/>
              </a:rPr>
            </a:br>
            <a:r>
              <a:rPr b="1">
                <a:latin typeface="Montserrat"/>
                <a:ea typeface="Montserrat"/>
                <a:cs typeface="Montserrat"/>
                <a:sym typeface="Montserrat"/>
              </a:rPr>
              <a:t>high-tech</a:t>
            </a:r>
            <a:r>
              <a:t> sector</a:t>
            </a:r>
          </a:p>
        </p:txBody>
      </p:sp>
      <p:pic>
        <p:nvPicPr>
          <p:cNvPr id="117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914" y="836612"/>
            <a:ext cx="657670" cy="65767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ext Placeholder 2"/>
          <p:cNvSpPr txBox="1"/>
          <p:nvPr/>
        </p:nvSpPr>
        <p:spPr>
          <a:xfrm>
            <a:off x="8973822" y="798512"/>
            <a:ext cx="2535874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t> </a:t>
            </a:r>
            <a:r>
              <a:rPr>
                <a:latin typeface="Montserrat"/>
                <a:ea typeface="Montserrat"/>
                <a:cs typeface="Montserrat"/>
                <a:sym typeface="Montserrat"/>
              </a:rPr>
              <a:t>42 million</a:t>
            </a:r>
            <a:r>
              <a:t> </a:t>
            </a:r>
            <a:br/>
            <a:r>
              <a:rPr b="0">
                <a:latin typeface="Montserrat Light"/>
                <a:ea typeface="Montserrat Light"/>
                <a:cs typeface="Montserrat Light"/>
                <a:sym typeface="Montserrat Light"/>
              </a:rPr>
              <a:t>+ 20 mln  diaspora worldwide</a:t>
            </a:r>
          </a:p>
        </p:txBody>
      </p:sp>
      <p:sp>
        <p:nvSpPr>
          <p:cNvPr id="119" name="Text Placeholder 2"/>
          <p:cNvSpPr txBox="1"/>
          <p:nvPr/>
        </p:nvSpPr>
        <p:spPr>
          <a:xfrm>
            <a:off x="8973822" y="2297113"/>
            <a:ext cx="2535874" cy="110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 b="1">
                <a:latin typeface="Montserrat"/>
                <a:ea typeface="Montserrat"/>
                <a:cs typeface="Montserrat"/>
                <a:sym typeface="Montserrat"/>
              </a:defRPr>
            </a:pPr>
            <a:r>
              <a:t>Trade openness:</a:t>
            </a:r>
            <a:r>
              <a:rPr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b="0">
                <a:latin typeface="Montserrat Light"/>
                <a:ea typeface="Montserrat Light"/>
                <a:cs typeface="Montserrat Light"/>
                <a:sym typeface="Montserrat Light"/>
              </a:rPr>
              <a:t>Among the top countries open for trade with 99%</a:t>
            </a:r>
            <a:br>
              <a:rPr b="0"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b="0">
                <a:latin typeface="Montserrat Light"/>
                <a:ea typeface="Montserrat Light"/>
                <a:cs typeface="Montserrat Light"/>
                <a:sym typeface="Montserrat Light"/>
              </a:rPr>
              <a:t>(trade as % of GDP)</a:t>
            </a:r>
          </a:p>
        </p:txBody>
      </p:sp>
      <p:sp>
        <p:nvSpPr>
          <p:cNvPr id="120" name="Text Placeholder 2"/>
          <p:cNvSpPr txBox="1"/>
          <p:nvPr/>
        </p:nvSpPr>
        <p:spPr>
          <a:xfrm>
            <a:off x="778451" y="735012"/>
            <a:ext cx="3287364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Key</a:t>
            </a:r>
            <a:br/>
            <a:r>
              <a:t>information</a:t>
            </a:r>
          </a:p>
        </p:txBody>
      </p:sp>
      <p:pic>
        <p:nvPicPr>
          <p:cNvPr id="121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859" y="874712"/>
            <a:ext cx="684001" cy="68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icture 15" descr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707" y="2406652"/>
            <a:ext cx="657670" cy="657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icture 16" descr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337" y="2372822"/>
            <a:ext cx="723437" cy="723437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 Placeholder 2"/>
          <p:cNvSpPr txBox="1"/>
          <p:nvPr/>
        </p:nvSpPr>
        <p:spPr>
          <a:xfrm>
            <a:off x="1498197" y="5455707"/>
            <a:ext cx="2245113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Ukraine’s export potential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 Placeholder 2"/>
          <p:cNvSpPr txBox="1"/>
          <p:nvPr/>
        </p:nvSpPr>
        <p:spPr>
          <a:xfrm>
            <a:off x="4514532" y="3541019"/>
            <a:ext cx="3264536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8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51.5%</a:t>
            </a:r>
          </a:p>
        </p:txBody>
      </p:sp>
      <p:sp>
        <p:nvSpPr>
          <p:cNvPr id="127" name="Text Placeholder 2"/>
          <p:cNvSpPr txBox="1"/>
          <p:nvPr/>
        </p:nvSpPr>
        <p:spPr>
          <a:xfrm>
            <a:off x="4552113" y="4816559"/>
            <a:ext cx="3264534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UA export growth to the EU since signing of DCFTA (Jan 2016)</a:t>
            </a:r>
          </a:p>
        </p:txBody>
      </p:sp>
      <p:sp>
        <p:nvSpPr>
          <p:cNvPr id="128" name="Text Placeholder 2"/>
          <p:cNvSpPr txBox="1"/>
          <p:nvPr/>
        </p:nvSpPr>
        <p:spPr>
          <a:xfrm>
            <a:off x="4557397" y="756933"/>
            <a:ext cx="3464560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spcBef>
                <a:spcPts val="2200"/>
              </a:spcBef>
              <a:defRPr sz="5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17 FTAs</a:t>
            </a:r>
          </a:p>
        </p:txBody>
      </p:sp>
      <p:sp>
        <p:nvSpPr>
          <p:cNvPr id="129" name="Text Placeholder 2"/>
          <p:cNvSpPr txBox="1"/>
          <p:nvPr/>
        </p:nvSpPr>
        <p:spPr>
          <a:xfrm>
            <a:off x="4552113" y="2018187"/>
            <a:ext cx="3426981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DCFTA with EU, FTAs with CIS, EFTA, Canada, Georgia,  Macedonia, Montenegro, Israel. On-going negotiations with Turkey</a:t>
            </a:r>
          </a:p>
        </p:txBody>
      </p:sp>
      <p:sp>
        <p:nvSpPr>
          <p:cNvPr id="130" name="Text Placeholder 2"/>
          <p:cNvSpPr txBox="1"/>
          <p:nvPr/>
        </p:nvSpPr>
        <p:spPr>
          <a:xfrm>
            <a:off x="8070533" y="3530610"/>
            <a:ext cx="3464561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8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41.5%</a:t>
            </a:r>
          </a:p>
        </p:txBody>
      </p:sp>
      <p:sp>
        <p:nvSpPr>
          <p:cNvPr id="131" name="Text Placeholder 2"/>
          <p:cNvSpPr txBox="1"/>
          <p:nvPr/>
        </p:nvSpPr>
        <p:spPr>
          <a:xfrm>
            <a:off x="8108112" y="4763285"/>
            <a:ext cx="3226957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Share of UA export of goods</a:t>
            </a:r>
            <a:br/>
            <a:r>
              <a:t>and services to the EU</a:t>
            </a:r>
          </a:p>
        </p:txBody>
      </p:sp>
      <p:sp>
        <p:nvSpPr>
          <p:cNvPr id="132" name="Text Placeholder 2"/>
          <p:cNvSpPr txBox="1"/>
          <p:nvPr/>
        </p:nvSpPr>
        <p:spPr>
          <a:xfrm>
            <a:off x="8070532" y="679446"/>
            <a:ext cx="3464562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5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$ 25 bln</a:t>
            </a:r>
          </a:p>
        </p:txBody>
      </p:sp>
      <p:sp>
        <p:nvSpPr>
          <p:cNvPr id="133" name="Text Placeholder 2"/>
          <p:cNvSpPr txBox="1"/>
          <p:nvPr/>
        </p:nvSpPr>
        <p:spPr>
          <a:xfrm>
            <a:off x="8108112" y="1600680"/>
            <a:ext cx="3226957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5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Of goods and services exported to EU in 2019 </a:t>
            </a:r>
          </a:p>
        </p:txBody>
      </p:sp>
      <p:sp>
        <p:nvSpPr>
          <p:cNvPr id="134" name="Text Placeholder 2"/>
          <p:cNvSpPr txBox="1"/>
          <p:nvPr/>
        </p:nvSpPr>
        <p:spPr>
          <a:xfrm>
            <a:off x="1498197" y="5455707"/>
            <a:ext cx="2245113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Ukraine’s export potential</a:t>
            </a:r>
          </a:p>
        </p:txBody>
      </p:sp>
      <p:sp>
        <p:nvSpPr>
          <p:cNvPr id="135" name="Text Placeholder 2"/>
          <p:cNvSpPr txBox="1"/>
          <p:nvPr/>
        </p:nvSpPr>
        <p:spPr>
          <a:xfrm>
            <a:off x="4552113" y="1485251"/>
            <a:ext cx="3587865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2200"/>
              </a:spcBef>
              <a:defRPr sz="2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t>with 46 countries</a:t>
            </a:r>
          </a:p>
        </p:txBody>
      </p:sp>
      <p:sp>
        <p:nvSpPr>
          <p:cNvPr id="136" name="Text Placeholder 2"/>
          <p:cNvSpPr txBox="1"/>
          <p:nvPr/>
        </p:nvSpPr>
        <p:spPr>
          <a:xfrm>
            <a:off x="778452" y="735012"/>
            <a:ext cx="296485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Key figures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 Placeholder 2"/>
          <p:cNvSpPr txBox="1"/>
          <p:nvPr/>
        </p:nvSpPr>
        <p:spPr>
          <a:xfrm>
            <a:off x="1498197" y="5455707"/>
            <a:ext cx="2245113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Ukraine’s export potential</a:t>
            </a:r>
          </a:p>
        </p:txBody>
      </p:sp>
      <p:sp>
        <p:nvSpPr>
          <p:cNvPr id="139" name="Text Placeholder 2"/>
          <p:cNvSpPr txBox="1"/>
          <p:nvPr/>
        </p:nvSpPr>
        <p:spPr>
          <a:xfrm>
            <a:off x="5416816" y="798512"/>
            <a:ext cx="2535874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Information and communication technology (ICT)</a:t>
            </a:r>
          </a:p>
        </p:txBody>
      </p:sp>
      <p:sp>
        <p:nvSpPr>
          <p:cNvPr id="140" name="Text Placeholder 2"/>
          <p:cNvSpPr txBox="1"/>
          <p:nvPr/>
        </p:nvSpPr>
        <p:spPr>
          <a:xfrm>
            <a:off x="5416816" y="1988776"/>
            <a:ext cx="2535874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Creative Industries (incl. Apparel, Footwear &amp; Furniture)</a:t>
            </a:r>
          </a:p>
        </p:txBody>
      </p:sp>
      <p:sp>
        <p:nvSpPr>
          <p:cNvPr id="141" name="Text Placeholder 2"/>
          <p:cNvSpPr txBox="1"/>
          <p:nvPr/>
        </p:nvSpPr>
        <p:spPr>
          <a:xfrm>
            <a:off x="9028438" y="798512"/>
            <a:ext cx="2535874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Manufacturing</a:t>
            </a:r>
            <a:br/>
            <a:r>
              <a:t>of spare parts and components for aerospace and airplane industries</a:t>
            </a:r>
          </a:p>
        </p:txBody>
      </p:sp>
      <p:sp>
        <p:nvSpPr>
          <p:cNvPr id="142" name="Text Placeholder 2"/>
          <p:cNvSpPr txBox="1"/>
          <p:nvPr/>
        </p:nvSpPr>
        <p:spPr>
          <a:xfrm>
            <a:off x="9028438" y="2480130"/>
            <a:ext cx="275336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Mechanical engineering/</a:t>
            </a:r>
            <a:br/>
            <a:r>
              <a:t>machinery</a:t>
            </a:r>
          </a:p>
        </p:txBody>
      </p:sp>
      <p:sp>
        <p:nvSpPr>
          <p:cNvPr id="143" name="Text Placeholder 2"/>
          <p:cNvSpPr txBox="1"/>
          <p:nvPr/>
        </p:nvSpPr>
        <p:spPr>
          <a:xfrm>
            <a:off x="778452" y="735012"/>
            <a:ext cx="2964858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Priority Sectors</a:t>
            </a:r>
            <a:br/>
            <a:r>
              <a:t>of Ukraine</a:t>
            </a:r>
          </a:p>
        </p:txBody>
      </p:sp>
      <p:sp>
        <p:nvSpPr>
          <p:cNvPr id="144" name="Text Placeholder 2"/>
          <p:cNvSpPr txBox="1"/>
          <p:nvPr/>
        </p:nvSpPr>
        <p:spPr>
          <a:xfrm>
            <a:off x="5416816" y="3208085"/>
            <a:ext cx="2535874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Technical servicing and repair</a:t>
            </a:r>
            <a:br/>
            <a:r>
              <a:t>of air vehicles</a:t>
            </a:r>
          </a:p>
        </p:txBody>
      </p:sp>
      <p:sp>
        <p:nvSpPr>
          <p:cNvPr id="145" name="Text Placeholder 2"/>
          <p:cNvSpPr txBox="1"/>
          <p:nvPr/>
        </p:nvSpPr>
        <p:spPr>
          <a:xfrm>
            <a:off x="9028438" y="3675453"/>
            <a:ext cx="2753361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Food and</a:t>
            </a:r>
            <a:br/>
            <a:r>
              <a:t>processing </a:t>
            </a:r>
            <a:br/>
            <a:r>
              <a:t>industry</a:t>
            </a:r>
          </a:p>
        </p:txBody>
      </p:sp>
      <p:pic>
        <p:nvPicPr>
          <p:cNvPr id="146" name="Picture 17" descr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869" y="882647"/>
            <a:ext cx="694801" cy="69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icture 21" descr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232" y="850416"/>
            <a:ext cx="630001" cy="63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icture 32" descr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832" y="2076869"/>
            <a:ext cx="657671" cy="657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icture 33" descr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2434" y="2466486"/>
            <a:ext cx="657670" cy="657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icture 34" descr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634" y="3208085"/>
            <a:ext cx="723437" cy="723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icture 35" descr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4487" y="3693505"/>
            <a:ext cx="630001" cy="63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Placeholder 23" descr="Picture Placeholder 23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4" name="Rectangle 19"/>
          <p:cNvSpPr/>
          <p:nvPr/>
        </p:nvSpPr>
        <p:spPr>
          <a:xfrm>
            <a:off x="839787" y="836612"/>
            <a:ext cx="7793226" cy="5184776"/>
          </a:xfrm>
          <a:prstGeom prst="rect">
            <a:avLst/>
          </a:prstGeom>
          <a:solidFill>
            <a:schemeClr val="accent6">
              <a:lumOff val="8235"/>
            </a:schemeClr>
          </a:solidFill>
          <a:ln w="12700">
            <a:solidFill>
              <a:srgbClr val="B28E1B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8235"/>
                  </a:schemeClr>
                </a:solidFill>
              </a:defRPr>
            </a:pPr>
            <a:endParaRPr/>
          </a:p>
        </p:txBody>
      </p:sp>
      <p:pic>
        <p:nvPicPr>
          <p:cNvPr id="155" name="Picture 20" descr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10" y="4826096"/>
            <a:ext cx="478820" cy="74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1441450"/>
            <a:ext cx="233850" cy="350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2283835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xt Placeholder 2"/>
          <p:cNvSpPr txBox="1"/>
          <p:nvPr/>
        </p:nvSpPr>
        <p:spPr>
          <a:xfrm>
            <a:off x="1388050" y="1343532"/>
            <a:ext cx="296485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IT sector</a:t>
            </a:r>
          </a:p>
        </p:txBody>
      </p:sp>
      <p:sp>
        <p:nvSpPr>
          <p:cNvPr id="159" name="Text Placeholder 2"/>
          <p:cNvSpPr txBox="1"/>
          <p:nvPr/>
        </p:nvSpPr>
        <p:spPr>
          <a:xfrm>
            <a:off x="4942411" y="1359501"/>
            <a:ext cx="2970566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3rd largest export service industry - 4 % of GDP</a:t>
            </a:r>
          </a:p>
        </p:txBody>
      </p:sp>
      <p:sp>
        <p:nvSpPr>
          <p:cNvPr id="160" name="Text Placeholder 2"/>
          <p:cNvSpPr txBox="1"/>
          <p:nvPr/>
        </p:nvSpPr>
        <p:spPr>
          <a:xfrm>
            <a:off x="4942411" y="2208340"/>
            <a:ext cx="2970566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$4.5B revenue in 2018</a:t>
            </a:r>
          </a:p>
        </p:txBody>
      </p:sp>
      <p:pic>
        <p:nvPicPr>
          <p:cNvPr id="161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2985459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ext Placeholder 2"/>
          <p:cNvSpPr txBox="1"/>
          <p:nvPr/>
        </p:nvSpPr>
        <p:spPr>
          <a:xfrm>
            <a:off x="4942411" y="2885443"/>
            <a:ext cx="2970566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1600+ software development companies</a:t>
            </a:r>
            <a:br/>
            <a:r>
              <a:t>2300+ tech companies</a:t>
            </a:r>
          </a:p>
        </p:txBody>
      </p:sp>
      <p:pic>
        <p:nvPicPr>
          <p:cNvPr id="163" name="Picture 12" descr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4042733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ext Placeholder 2"/>
          <p:cNvSpPr txBox="1"/>
          <p:nvPr/>
        </p:nvSpPr>
        <p:spPr>
          <a:xfrm>
            <a:off x="4942411" y="3942717"/>
            <a:ext cx="2970566" cy="1297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185.000+ IT specialists, </a:t>
            </a:r>
            <a:br/>
            <a:r>
              <a:t>Every year more than 36,000 students graduate from local universities with degrees in IT-related fields</a:t>
            </a:r>
          </a:p>
        </p:txBody>
      </p:sp>
      <p:sp>
        <p:nvSpPr>
          <p:cNvPr id="165" name="Text Placeholder 2"/>
          <p:cNvSpPr txBox="1"/>
          <p:nvPr/>
        </p:nvSpPr>
        <p:spPr>
          <a:xfrm>
            <a:off x="2107798" y="4846107"/>
            <a:ext cx="224511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Ukraine’s export potential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 Placeholder 2"/>
          <p:cNvSpPr txBox="1"/>
          <p:nvPr/>
        </p:nvSpPr>
        <p:spPr>
          <a:xfrm>
            <a:off x="4550392" y="798511"/>
            <a:ext cx="3228677" cy="456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1600"/>
              </a:spcBef>
              <a:buSzPct val="100000"/>
              <a:buBlip>
                <a:blip r:embed="rId2"/>
              </a:buBlip>
              <a:defRPr sz="1700" b="1">
                <a:latin typeface="Montserrat"/>
                <a:ea typeface="Montserrat"/>
                <a:cs typeface="Montserrat"/>
                <a:sym typeface="Montserrat"/>
              </a:defRPr>
            </a:pPr>
            <a:r>
              <a:t>Average software developer salary varying between $2,500 and $4,000 per month</a:t>
            </a:r>
            <a:br/>
            <a:r>
              <a:rPr b="0">
                <a:latin typeface="Montserrat Light"/>
                <a:ea typeface="Montserrat Light"/>
                <a:cs typeface="Montserrat Light"/>
                <a:sym typeface="Montserrat Light"/>
              </a:rPr>
              <a:t>(excluding taxes and social contributions). (up to 4 times chipper than in North America or Western Europe)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28600" indent="-228600">
              <a:spcBef>
                <a:spcPts val="1600"/>
              </a:spcBef>
              <a:buSzPct val="100000"/>
              <a:buBlip>
                <a:blip r:embed="rId2"/>
              </a:buBlip>
              <a:defRPr sz="1700" b="1">
                <a:latin typeface="Montserrat"/>
                <a:ea typeface="Montserrat"/>
                <a:cs typeface="Montserrat"/>
                <a:sym typeface="Montserrat"/>
              </a:defRPr>
            </a:pPr>
            <a:r>
              <a:t>2,000+ Up-and-Coming Startups: </a:t>
            </a:r>
            <a:r>
              <a:rPr b="0">
                <a:latin typeface="Montserrat Light"/>
                <a:ea typeface="Montserrat Light"/>
                <a:cs typeface="Montserrat Light"/>
                <a:sym typeface="Montserrat Light"/>
              </a:rPr>
              <a:t>Grammarly, Readdle, Jooble, DepositPhotos, GitLab, TemplateMonster, PetCube, Viewdle, CleanMyMac and  others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68" name="Text Placeholder 2"/>
          <p:cNvSpPr txBox="1"/>
          <p:nvPr/>
        </p:nvSpPr>
        <p:spPr>
          <a:xfrm>
            <a:off x="8077817" y="798510"/>
            <a:ext cx="3228677" cy="501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1600"/>
              </a:spcBef>
              <a:buSzPct val="100000"/>
              <a:buBlip>
                <a:blip r:embed="rId2"/>
              </a:buBlip>
              <a:defRPr sz="1700" b="1">
                <a:latin typeface="Montserrat"/>
                <a:ea typeface="Montserrat"/>
                <a:cs typeface="Montserrat"/>
                <a:sym typeface="Montserrat"/>
              </a:defRPr>
            </a:pPr>
            <a:r>
              <a:t>100+ Global companies have software R&amp;D facilities in Ukraine:</a:t>
            </a:r>
            <a:br/>
            <a:r>
              <a:rPr b="0">
                <a:latin typeface="Montserrat Light"/>
                <a:ea typeface="Montserrat Light"/>
                <a:cs typeface="Montserrat Light"/>
                <a:sym typeface="Montserrat Light"/>
              </a:rPr>
              <a:t>UBISoft, Wargaming, Boeing, Skype, eBay, Bosch, Siemens, Samsung, Ericsson, Oracle, Cisco, SoftServe, Huawei, Mellanox Technologies, NetCracker, Procter &amp; Gamble, Bioclinica, WIX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28600" indent="-228600">
              <a:spcBef>
                <a:spcPts val="1600"/>
              </a:spcBef>
              <a:buSzPct val="100000"/>
              <a:buBlip>
                <a:blip r:embed="rId2"/>
              </a:buBlip>
              <a:defRPr sz="1700" b="1">
                <a:latin typeface="Montserrat"/>
                <a:ea typeface="Montserrat"/>
                <a:cs typeface="Montserrat"/>
                <a:sym typeface="Montserrat"/>
              </a:defRPr>
            </a:pPr>
            <a:r>
              <a:t>English</a:t>
            </a:r>
            <a:r>
              <a:rPr b="0">
                <a:latin typeface="Montserrat Light"/>
                <a:ea typeface="Montserrat Light"/>
                <a:cs typeface="Montserrat Light"/>
                <a:sym typeface="Montserrat Light"/>
              </a:rPr>
              <a:t>: 81% of IT professionals has intermediate and upper English language level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>
              <a:spcBef>
                <a:spcPts val="16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69" name="Text Placeholder 2"/>
          <p:cNvSpPr txBox="1"/>
          <p:nvPr/>
        </p:nvSpPr>
        <p:spPr>
          <a:xfrm>
            <a:off x="1498197" y="5455707"/>
            <a:ext cx="2245113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Ukraine’s export potential</a:t>
            </a:r>
          </a:p>
        </p:txBody>
      </p:sp>
      <p:sp>
        <p:nvSpPr>
          <p:cNvPr id="170" name="Text Placeholder 2"/>
          <p:cNvSpPr txBox="1"/>
          <p:nvPr/>
        </p:nvSpPr>
        <p:spPr>
          <a:xfrm>
            <a:off x="778451" y="735012"/>
            <a:ext cx="3473191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IT industry is growing</a:t>
            </a:r>
            <a:br/>
            <a:r>
              <a:t>at 26% rate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 Placeholder 2"/>
          <p:cNvSpPr txBox="1"/>
          <p:nvPr/>
        </p:nvSpPr>
        <p:spPr>
          <a:xfrm>
            <a:off x="5528955" y="798512"/>
            <a:ext cx="2197732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Product development</a:t>
            </a:r>
            <a:br/>
            <a:r>
              <a:t>R&amp;D facilities</a:t>
            </a:r>
          </a:p>
        </p:txBody>
      </p:sp>
      <p:sp>
        <p:nvSpPr>
          <p:cNvPr id="173" name="Text Placeholder 2"/>
          <p:cNvSpPr txBox="1"/>
          <p:nvPr/>
        </p:nvSpPr>
        <p:spPr>
          <a:xfrm>
            <a:off x="5528955" y="3712559"/>
            <a:ext cx="2397100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Software development</a:t>
            </a:r>
            <a:br/>
            <a:r>
              <a:t>(e-Commerce, enterprise, finance, education, healthcare, travel tech, telecom) </a:t>
            </a:r>
          </a:p>
        </p:txBody>
      </p:sp>
      <p:sp>
        <p:nvSpPr>
          <p:cNvPr id="174" name="Text Placeholder 2"/>
          <p:cNvSpPr txBox="1"/>
          <p:nvPr/>
        </p:nvSpPr>
        <p:spPr>
          <a:xfrm>
            <a:off x="5528955" y="1929358"/>
            <a:ext cx="2040566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Game</a:t>
            </a:r>
            <a:br/>
            <a:r>
              <a:t>development</a:t>
            </a:r>
          </a:p>
        </p:txBody>
      </p:sp>
      <p:sp>
        <p:nvSpPr>
          <p:cNvPr id="175" name="Text Placeholder 2"/>
          <p:cNvSpPr txBox="1"/>
          <p:nvPr/>
        </p:nvSpPr>
        <p:spPr>
          <a:xfrm>
            <a:off x="5528955" y="2928225"/>
            <a:ext cx="204056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IT-outsourcing</a:t>
            </a:r>
          </a:p>
        </p:txBody>
      </p:sp>
      <p:sp>
        <p:nvSpPr>
          <p:cNvPr id="176" name="Text Placeholder 2"/>
          <p:cNvSpPr txBox="1"/>
          <p:nvPr/>
        </p:nvSpPr>
        <p:spPr>
          <a:xfrm>
            <a:off x="778452" y="735012"/>
            <a:ext cx="2964858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IT  Export Opportunities</a:t>
            </a:r>
          </a:p>
        </p:txBody>
      </p:sp>
      <p:sp>
        <p:nvSpPr>
          <p:cNvPr id="177" name="Text Placeholder 2"/>
          <p:cNvSpPr txBox="1"/>
          <p:nvPr/>
        </p:nvSpPr>
        <p:spPr>
          <a:xfrm>
            <a:off x="1498197" y="5455707"/>
            <a:ext cx="2245113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Ukraine’s export potential</a:t>
            </a:r>
          </a:p>
        </p:txBody>
      </p:sp>
      <p:sp>
        <p:nvSpPr>
          <p:cNvPr id="178" name="Text Placeholder 2"/>
          <p:cNvSpPr txBox="1"/>
          <p:nvPr/>
        </p:nvSpPr>
        <p:spPr>
          <a:xfrm>
            <a:off x="8114979" y="779222"/>
            <a:ext cx="2616837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Global giants like</a:t>
            </a:r>
          </a:p>
        </p:txBody>
      </p:sp>
      <p:sp>
        <p:nvSpPr>
          <p:cNvPr id="179" name="Text Placeholder 2"/>
          <p:cNvSpPr txBox="1"/>
          <p:nvPr/>
        </p:nvSpPr>
        <p:spPr>
          <a:xfrm>
            <a:off x="8112738" y="1247596"/>
            <a:ext cx="3228677" cy="319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General Electric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Samsung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Boeing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Deutsche Bank</a:t>
            </a: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Canadian Tire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tech start-ups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1000"/>
              </a:spcBef>
              <a:buSzPct val="100000"/>
              <a:buBlip>
                <a:blip r:embed="rId2"/>
              </a:buBlip>
              <a:defRPr sz="17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and even American hospitals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Text Placeholder 2"/>
          <p:cNvSpPr txBox="1"/>
          <p:nvPr/>
        </p:nvSpPr>
        <p:spPr>
          <a:xfrm>
            <a:off x="8114979" y="4365809"/>
            <a:ext cx="2616837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7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turned to Ukraine for their IT needs</a:t>
            </a:r>
          </a:p>
        </p:txBody>
      </p:sp>
      <p:pic>
        <p:nvPicPr>
          <p:cNvPr id="181" name="Picture 24" descr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346" y="779222"/>
            <a:ext cx="684001" cy="68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icture 26" descr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633" y="2763237"/>
            <a:ext cx="723436" cy="723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icture 27" descr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543" y="1859423"/>
            <a:ext cx="641605" cy="641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Picture 30" descr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279" y="3761327"/>
            <a:ext cx="657670" cy="65767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Rectangle 31"/>
          <p:cNvSpPr/>
          <p:nvPr/>
        </p:nvSpPr>
        <p:spPr>
          <a:xfrm>
            <a:off x="4791455" y="3881227"/>
            <a:ext cx="335247" cy="269631"/>
          </a:xfrm>
          <a:prstGeom prst="rect">
            <a:avLst/>
          </a:prstGeom>
          <a:solidFill>
            <a:schemeClr val="accent6">
              <a:lumOff val="8235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8235"/>
                  </a:schemeClr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Placeholder 23" descr="Picture Placeholder 23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4734" r="206" b="4529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188" name="Rectangle 19"/>
          <p:cNvSpPr/>
          <p:nvPr/>
        </p:nvSpPr>
        <p:spPr>
          <a:xfrm>
            <a:off x="839787" y="836612"/>
            <a:ext cx="7793226" cy="5184776"/>
          </a:xfrm>
          <a:prstGeom prst="rect">
            <a:avLst/>
          </a:prstGeom>
          <a:solidFill>
            <a:schemeClr val="accent6">
              <a:lumOff val="8235"/>
            </a:schemeClr>
          </a:solidFill>
          <a:ln w="12700">
            <a:solidFill>
              <a:srgbClr val="B28E1B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8235"/>
                  </a:schemeClr>
                </a:solidFill>
              </a:defRPr>
            </a:pPr>
            <a:endParaRPr/>
          </a:p>
        </p:txBody>
      </p:sp>
      <p:pic>
        <p:nvPicPr>
          <p:cNvPr id="189" name="Picture 20" descr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10" y="4826096"/>
            <a:ext cx="478820" cy="74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1441450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Text Placeholder 2"/>
          <p:cNvSpPr txBox="1"/>
          <p:nvPr/>
        </p:nvSpPr>
        <p:spPr>
          <a:xfrm>
            <a:off x="1388050" y="1343532"/>
            <a:ext cx="2964858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200"/>
              </a:spcBef>
              <a:defRPr sz="28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Mechanical engineering/</a:t>
            </a:r>
            <a:br/>
            <a:r>
              <a:t>machinery</a:t>
            </a:r>
          </a:p>
        </p:txBody>
      </p:sp>
      <p:sp>
        <p:nvSpPr>
          <p:cNvPr id="192" name="Text Placeholder 2"/>
          <p:cNvSpPr txBox="1"/>
          <p:nvPr/>
        </p:nvSpPr>
        <p:spPr>
          <a:xfrm>
            <a:off x="4942409" y="1359502"/>
            <a:ext cx="331290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25% of population is employed by manufacturing companies </a:t>
            </a:r>
          </a:p>
        </p:txBody>
      </p:sp>
      <p:pic>
        <p:nvPicPr>
          <p:cNvPr id="193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2173010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Text Placeholder 2"/>
          <p:cNvSpPr txBox="1"/>
          <p:nvPr/>
        </p:nvSpPr>
        <p:spPr>
          <a:xfrm>
            <a:off x="4942411" y="2072994"/>
            <a:ext cx="2970566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130.000+ engineering graduates annually</a:t>
            </a:r>
          </a:p>
        </p:txBody>
      </p:sp>
      <p:pic>
        <p:nvPicPr>
          <p:cNvPr id="195" name="Picture 12" descr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2872460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ext Placeholder 2"/>
          <p:cNvSpPr txBox="1"/>
          <p:nvPr/>
        </p:nvSpPr>
        <p:spPr>
          <a:xfrm>
            <a:off x="4942411" y="2772444"/>
            <a:ext cx="2970566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Largest Lithium Reserves in Europe 500,000 tons</a:t>
            </a:r>
          </a:p>
        </p:txBody>
      </p:sp>
      <p:sp>
        <p:nvSpPr>
          <p:cNvPr id="197" name="Text Placeholder 2"/>
          <p:cNvSpPr txBox="1"/>
          <p:nvPr/>
        </p:nvSpPr>
        <p:spPr>
          <a:xfrm>
            <a:off x="2107798" y="4846107"/>
            <a:ext cx="224511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2200"/>
              </a:spcBef>
              <a:defRPr sz="1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Ukraine’s export potential</a:t>
            </a:r>
          </a:p>
        </p:txBody>
      </p:sp>
      <p:pic>
        <p:nvPicPr>
          <p:cNvPr id="198" name="Picture 16" descr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3586198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Text Placeholder 2"/>
          <p:cNvSpPr txBox="1"/>
          <p:nvPr/>
        </p:nvSpPr>
        <p:spPr>
          <a:xfrm>
            <a:off x="4942411" y="3486182"/>
            <a:ext cx="2970566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38 automotive components production plants</a:t>
            </a:r>
          </a:p>
        </p:txBody>
      </p:sp>
      <p:pic>
        <p:nvPicPr>
          <p:cNvPr id="200" name="Picture 18" descr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4281511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ext Placeholder 2"/>
          <p:cNvSpPr txBox="1"/>
          <p:nvPr/>
        </p:nvSpPr>
        <p:spPr>
          <a:xfrm>
            <a:off x="4942411" y="4181495"/>
            <a:ext cx="3123995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8.000 Ukrainians are involved in vehicle manufacturing </a:t>
            </a:r>
          </a:p>
        </p:txBody>
      </p:sp>
      <p:pic>
        <p:nvPicPr>
          <p:cNvPr id="202" name="Picture 22" descr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4995886"/>
            <a:ext cx="233850" cy="350775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Text Placeholder 2"/>
          <p:cNvSpPr txBox="1"/>
          <p:nvPr/>
        </p:nvSpPr>
        <p:spPr>
          <a:xfrm>
            <a:off x="4942411" y="4895870"/>
            <a:ext cx="3123995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200"/>
              </a:spcBef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49 industrial parks registered in Ukraine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4C225"/>
      </a:accent1>
      <a:accent2>
        <a:srgbClr val="F5CC5E"/>
      </a:accent2>
      <a:accent3>
        <a:srgbClr val="F7D98B"/>
      </a:accent3>
      <a:accent4>
        <a:srgbClr val="F9E5AF"/>
      </a:accent4>
      <a:accent5>
        <a:srgbClr val="FCF1D3"/>
      </a:accent5>
      <a:accent6>
        <a:srgbClr val="EAEAEA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8235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4C225"/>
      </a:accent1>
      <a:accent2>
        <a:srgbClr val="F5CC5E"/>
      </a:accent2>
      <a:accent3>
        <a:srgbClr val="F7D98B"/>
      </a:accent3>
      <a:accent4>
        <a:srgbClr val="F9E5AF"/>
      </a:accent4>
      <a:accent5>
        <a:srgbClr val="FCF1D3"/>
      </a:accent5>
      <a:accent6>
        <a:srgbClr val="EAEAEA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8235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1722</Words>
  <Application>Microsoft Macintosh PowerPoint</Application>
  <PresentationFormat>Широкоэкранный</PresentationFormat>
  <Paragraphs>280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Calibri</vt:lpstr>
      <vt:lpstr>Montserrat</vt:lpstr>
      <vt:lpstr>Montserrat ExtraBold</vt:lpstr>
      <vt:lpstr>Montserrat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K G</cp:lastModifiedBy>
  <cp:revision>1</cp:revision>
  <dcterms:modified xsi:type="dcterms:W3CDTF">2020-05-20T11:30:49Z</dcterms:modified>
</cp:coreProperties>
</file>